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22" r:id="rId1"/>
  </p:sldMasterIdLst>
  <p:notesMasterIdLst>
    <p:notesMasterId r:id="rId16"/>
  </p:notesMasterIdLst>
  <p:sldIdLst>
    <p:sldId id="257" r:id="rId2"/>
    <p:sldId id="271" r:id="rId3"/>
    <p:sldId id="280" r:id="rId4"/>
    <p:sldId id="274" r:id="rId5"/>
    <p:sldId id="275" r:id="rId6"/>
    <p:sldId id="264" r:id="rId7"/>
    <p:sldId id="272" r:id="rId8"/>
    <p:sldId id="276" r:id="rId9"/>
    <p:sldId id="277" r:id="rId10"/>
    <p:sldId id="278" r:id="rId11"/>
    <p:sldId id="279" r:id="rId12"/>
    <p:sldId id="281" r:id="rId13"/>
    <p:sldId id="282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Zurabi" initials="Z" lastIdx="1" clrIdx="0">
    <p:extLst>
      <p:ext uri="{19B8F6BF-5375-455C-9EA6-DF929625EA0E}">
        <p15:presenceInfo xmlns:p15="http://schemas.microsoft.com/office/powerpoint/2012/main" userId="Zurabi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09" autoAdjust="0"/>
    <p:restoredTop sz="89946" autoAdjust="0"/>
  </p:normalViewPr>
  <p:slideViewPr>
    <p:cSldViewPr snapToGrid="0">
      <p:cViewPr varScale="1">
        <p:scale>
          <a:sx n="63" d="100"/>
          <a:sy n="63" d="100"/>
        </p:scale>
        <p:origin x="100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90F2CC-5065-47E5-B9CB-F1BC4CF37CE5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DAD1C4-F4A5-4831-869C-137A216B3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5855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AD1C4-F4A5-4831-869C-137A216B3A2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3862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0F9BE9-9528-4E64-9F28-453EEEEC17C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8595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454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057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4141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9131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2918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2044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9655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5116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564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8C25942B-6BC0-459C-A864-31880D6E3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868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941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84042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2081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302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887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9014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055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5BD3B8C-998D-4D4D-81C6-6CEA118327D5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8C25942B-6BC0-459C-A864-31880D6E3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292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23" r:id="rId1"/>
    <p:sldLayoutId id="2147484124" r:id="rId2"/>
    <p:sldLayoutId id="2147484125" r:id="rId3"/>
    <p:sldLayoutId id="2147484126" r:id="rId4"/>
    <p:sldLayoutId id="2147484127" r:id="rId5"/>
    <p:sldLayoutId id="2147484128" r:id="rId6"/>
    <p:sldLayoutId id="2147484129" r:id="rId7"/>
    <p:sldLayoutId id="2147484130" r:id="rId8"/>
    <p:sldLayoutId id="2147484131" r:id="rId9"/>
    <p:sldLayoutId id="2147484132" r:id="rId10"/>
    <p:sldLayoutId id="2147484133" r:id="rId11"/>
    <p:sldLayoutId id="2147484134" r:id="rId12"/>
    <p:sldLayoutId id="2147484135" r:id="rId13"/>
    <p:sldLayoutId id="2147484136" r:id="rId14"/>
    <p:sldLayoutId id="2147484137" r:id="rId15"/>
    <p:sldLayoutId id="2147484138" r:id="rId16"/>
    <p:sldLayoutId id="214748413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2733023" y="2253268"/>
            <a:ext cx="6815669" cy="1515533"/>
          </a:xfrm>
        </p:spPr>
        <p:txBody>
          <a:bodyPr>
            <a:normAutofit fontScale="90000"/>
          </a:bodyPr>
          <a:lstStyle/>
          <a:p>
            <a:r>
              <a:rPr lang="ka-GE" sz="3200" b="1" dirty="0" smtClean="0">
                <a:latin typeface="Sylfaen" panose="010A0502050306030303" pitchFamily="18" charset="0"/>
              </a:rPr>
              <a:t>კორონავირუსით  </a:t>
            </a:r>
            <a:r>
              <a:rPr lang="ka-GE" sz="3200" b="1" dirty="0">
                <a:latin typeface="Sylfaen" panose="010A0502050306030303" pitchFamily="18" charset="0"/>
              </a:rPr>
              <a:t>(</a:t>
            </a:r>
            <a:r>
              <a:rPr lang="en-US" sz="3200" b="1" dirty="0">
                <a:latin typeface="Sylfaen" panose="010A0502050306030303" pitchFamily="18" charset="0"/>
              </a:rPr>
              <a:t>SARS-COV-2) </a:t>
            </a:r>
            <a:r>
              <a:rPr lang="ka-GE" sz="3200" b="1" dirty="0">
                <a:latin typeface="Sylfaen" panose="010A0502050306030303" pitchFamily="18" charset="0"/>
              </a:rPr>
              <a:t>გამოწვეული ინფექციის  (</a:t>
            </a:r>
            <a:r>
              <a:rPr lang="en-US" sz="3200" b="1" dirty="0">
                <a:latin typeface="Sylfaen" panose="010A0502050306030303" pitchFamily="18" charset="0"/>
              </a:rPr>
              <a:t>COVID-19) </a:t>
            </a:r>
            <a:r>
              <a:rPr lang="ka-GE" sz="3200" b="1" dirty="0" smtClean="0">
                <a:latin typeface="Sylfaen" panose="010A0502050306030303" pitchFamily="18" charset="0"/>
              </a:rPr>
              <a:t>გავრცელების პირობებში განხორციელებული საქმიანობა და გამოწვევები</a:t>
            </a:r>
            <a:endParaRPr lang="ka-GE" sz="3200" b="1" dirty="0">
              <a:latin typeface="Sylfaen" panose="010A0502050306030303" pitchFamily="18" charset="0"/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2733024" y="4260119"/>
            <a:ext cx="7985133" cy="1642969"/>
          </a:xfrm>
        </p:spPr>
        <p:txBody>
          <a:bodyPr>
            <a:normAutofit/>
          </a:bodyPr>
          <a:lstStyle/>
          <a:p>
            <a:r>
              <a:rPr lang="ka-GE" b="1" dirty="0" smtClean="0"/>
              <a:t>სსიპ სახელმწიფო ზრუნვისა და ტრეფიკინგის მსხვერპლთა, დაზარალებულთა დახმარების სააგენტო</a:t>
            </a:r>
          </a:p>
          <a:p>
            <a:r>
              <a:rPr lang="ka-GE" sz="1400" b="1" dirty="0" smtClean="0"/>
              <a:t>05.2020</a:t>
            </a:r>
            <a:endParaRPr lang="en-US" sz="1400" b="1" dirty="0"/>
          </a:p>
        </p:txBody>
      </p:sp>
      <p:pic>
        <p:nvPicPr>
          <p:cNvPr id="4" name="Picture 3" descr="cid:WC20200422110531.63A7B1@moh.gov.ge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2485" y="5318725"/>
            <a:ext cx="1400535" cy="116872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036486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671513"/>
          </a:xfrm>
        </p:spPr>
        <p:txBody>
          <a:bodyPr>
            <a:noAutofit/>
          </a:bodyPr>
          <a:lstStyle/>
          <a:p>
            <a:r>
              <a:rPr lang="ka-GE" sz="2400" b="1" dirty="0" smtClean="0"/>
              <a:t>სააგენტო ადმინისტრირებას უწევს ბავშვთა დახმარების ცხელი ხაზის --111- ფუნქციონირებას: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950720"/>
            <a:ext cx="10018713" cy="5150168"/>
          </a:xfrm>
        </p:spPr>
        <p:txBody>
          <a:bodyPr>
            <a:normAutofit lnSpcReduction="10000"/>
          </a:bodyPr>
          <a:lstStyle/>
          <a:p>
            <a:endParaRPr lang="ka-GE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algn="just"/>
            <a:r>
              <a:rPr lang="ka-GE" sz="1900" b="1" dirty="0" smtClean="0">
                <a:solidFill>
                  <a:schemeClr val="accent4">
                    <a:lumMod val="75000"/>
                  </a:schemeClr>
                </a:solidFill>
              </a:rPr>
              <a:t>ბავშვთა დახმარების ცხელი ხაზის „111“ -ის ამუშავება განხორციელდა საქართველოს პარლამენტის ადამიანის უფლებათა და სამოქალაქო ინტეგრაციის კომიტეტის მიერ;</a:t>
            </a:r>
          </a:p>
          <a:p>
            <a:r>
              <a:rPr lang="ka-GE" sz="1900" b="1" dirty="0" smtClean="0"/>
              <a:t>ხორციელდება </a:t>
            </a:r>
            <a:r>
              <a:rPr lang="en-US" sz="1900" b="1" dirty="0" smtClean="0"/>
              <a:t>UNICEF </a:t>
            </a:r>
            <a:r>
              <a:rPr lang="ka-GE" sz="1900" b="1" dirty="0" smtClean="0"/>
              <a:t>-</a:t>
            </a:r>
            <a:r>
              <a:rPr lang="en-US" sz="1900" b="1" dirty="0" smtClean="0"/>
              <a:t> </a:t>
            </a:r>
            <a:r>
              <a:rPr lang="ka-GE" sz="1900" b="1" dirty="0" smtClean="0"/>
              <a:t>ის ფინანსური მხარდაჭერით; </a:t>
            </a:r>
          </a:p>
          <a:p>
            <a:pPr algn="just"/>
            <a:r>
              <a:rPr lang="ka-GE" sz="1900" b="1" i="1" dirty="0" smtClean="0">
                <a:solidFill>
                  <a:schemeClr val="accent4">
                    <a:lumMod val="75000"/>
                  </a:schemeClr>
                </a:solidFill>
              </a:rPr>
              <a:t>ბავშვთა ცხელი ხაზის მიზანია </a:t>
            </a:r>
            <a:r>
              <a:rPr lang="ka-GE" sz="1900" b="1" dirty="0" smtClean="0"/>
              <a:t>- დავეხმაროთ ბავშვებს მიიღონ სახელმწიფო მომსახურები სწრაფი და მარტივი გზით;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a-GE" sz="1900" b="1" dirty="0" smtClean="0"/>
              <a:t>ბავშვთა ცხელი ხაზი ფუნქციონირებს კვირაში 7 დღე 24 საათის განმავლობაში;</a:t>
            </a:r>
          </a:p>
          <a:p>
            <a:r>
              <a:rPr lang="ka-GE" sz="1900" b="1" i="1" dirty="0" smtClean="0">
                <a:solidFill>
                  <a:schemeClr val="accent4">
                    <a:lumMod val="75000"/>
                  </a:schemeClr>
                </a:solidFill>
              </a:rPr>
              <a:t>ამ ეტაპზე დასაქმებულია: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ka-GE" sz="1900" dirty="0" smtClean="0"/>
              <a:t> 8 ცხელი ხაზის ოპერატორი;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ka-GE" sz="1900" dirty="0" smtClean="0"/>
              <a:t>2 ფსიქოლოგი;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a-GE" sz="1900" b="1" i="1" dirty="0" smtClean="0">
                <a:solidFill>
                  <a:schemeClr val="accent4">
                    <a:lumMod val="75000"/>
                  </a:schemeClr>
                </a:solidFill>
              </a:rPr>
              <a:t>დაარსებიდან - დღემდე ბავშვთა ცხელი ხაზის მომსახურება მიიღო 250-მდე ბენეფიციარმა;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a-GE" sz="1900" b="1" i="1" dirty="0" smtClean="0"/>
              <a:t>ცხელი ხაზის ბიუჯეტი შეადგენს - 126 450 ლარს;</a:t>
            </a:r>
          </a:p>
          <a:p>
            <a:pPr>
              <a:buFont typeface="Wingdings" panose="05000000000000000000" pitchFamily="2" charset="2"/>
              <a:buChar char="ü"/>
            </a:pPr>
            <a:endParaRPr lang="ka-GE" dirty="0" smtClean="0"/>
          </a:p>
          <a:p>
            <a:endParaRPr lang="ka-GE" dirty="0" smtClean="0"/>
          </a:p>
          <a:p>
            <a:endParaRPr lang="en-US" dirty="0"/>
          </a:p>
        </p:txBody>
      </p:sp>
      <p:pic>
        <p:nvPicPr>
          <p:cNvPr id="4" name="Picture 3" descr="cid:WC20200422110531.63A7B1@moh.gov.ge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65744" y="959901"/>
            <a:ext cx="639688" cy="39741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877410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285750"/>
            <a:ext cx="9486900" cy="428625"/>
          </a:xfrm>
        </p:spPr>
        <p:txBody>
          <a:bodyPr>
            <a:noAutofit/>
          </a:bodyPr>
          <a:lstStyle/>
          <a:p>
            <a:r>
              <a:rPr lang="ka-GE" sz="2800" b="1" dirty="0" smtClean="0"/>
              <a:t>სააგენტოსა და დონორი ორგანიზაციების პარტნიორობით განხორციელებული პროექტები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7760" y="1657349"/>
            <a:ext cx="10375263" cy="5514975"/>
          </a:xfrm>
        </p:spPr>
        <p:txBody>
          <a:bodyPr>
            <a:normAutofit fontScale="85000" lnSpcReduction="20000"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ka-GE" dirty="0" smtClean="0"/>
              <a:t>ორგანიზაცია </a:t>
            </a:r>
            <a:r>
              <a:rPr lang="ka-GE" b="1" i="1" dirty="0" smtClean="0"/>
              <a:t>„საქართველოს ბავშვები“ </a:t>
            </a:r>
            <a:r>
              <a:rPr lang="ka-GE" dirty="0" smtClean="0"/>
              <a:t>სააგენტოს მხარდაჭერით ახორციელებს პროექტს:</a:t>
            </a:r>
          </a:p>
          <a:p>
            <a:pPr marL="0" indent="0" algn="just">
              <a:buNone/>
            </a:pPr>
            <a:r>
              <a:rPr lang="ka-GE" sz="1800" b="1" i="1" dirty="0" smtClean="0">
                <a:solidFill>
                  <a:schemeClr val="accent4">
                    <a:lumMod val="75000"/>
                  </a:schemeClr>
                </a:solidFill>
              </a:rPr>
              <a:t>სახელმწიფო </a:t>
            </a:r>
            <a:r>
              <a:rPr lang="ka-GE" sz="1800" b="1" i="1" dirty="0">
                <a:solidFill>
                  <a:schemeClr val="accent4">
                    <a:lumMod val="75000"/>
                  </a:schemeClr>
                </a:solidFill>
              </a:rPr>
              <a:t>ზრუნვაში მყოფი  ბავშვების, აღმზრდელების/მიმღები მშობლების  დახმარება  ახალი კორონა ვირუსისგან </a:t>
            </a:r>
            <a:r>
              <a:rPr lang="ka-GE" sz="1800" b="1" i="1" dirty="0" smtClean="0">
                <a:solidFill>
                  <a:schemeClr val="accent4">
                    <a:lumMod val="75000"/>
                  </a:schemeClr>
                </a:solidFill>
              </a:rPr>
              <a:t>გამოწვეულ  </a:t>
            </a:r>
            <a:r>
              <a:rPr lang="ka-GE" sz="1800" b="1" i="1" dirty="0">
                <a:solidFill>
                  <a:schemeClr val="accent4">
                    <a:lumMod val="75000"/>
                  </a:schemeClr>
                </a:solidFill>
              </a:rPr>
              <a:t>სტრესთან </a:t>
            </a:r>
            <a:r>
              <a:rPr lang="ka-GE" sz="1800" b="1" i="1" dirty="0" smtClean="0">
                <a:solidFill>
                  <a:schemeClr val="accent4">
                    <a:lumMod val="75000"/>
                  </a:schemeClr>
                </a:solidFill>
              </a:rPr>
              <a:t>გამკლავებაში;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პროექტით გათვალისწინებული მომსახურება ამ ეტაპზე უკვე მიიღო </a:t>
            </a:r>
            <a:r>
              <a:rPr lang="en-US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250</a:t>
            </a:r>
            <a:r>
              <a:rPr lang="ka-GE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-მა პირმა;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პროექტი ხორციელდება </a:t>
            </a:r>
            <a:r>
              <a:rPr lang="en-US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UNICEF </a:t>
            </a:r>
            <a:r>
              <a:rPr lang="ka-GE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საქართველოს  ფინანსური მხარდაჭერით; </a:t>
            </a:r>
            <a:endParaRPr lang="en-US" sz="1800" b="1" i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 algn="just">
              <a:buNone/>
            </a:pPr>
            <a:endParaRPr lang="ka-GE" sz="1800" b="1" i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ka-GE" dirty="0" smtClean="0"/>
              <a:t>ორგანიზაცია </a:t>
            </a:r>
            <a:r>
              <a:rPr lang="ka-GE" b="1" i="1" dirty="0" smtClean="0"/>
              <a:t>„ინიციატივა სოციალური ცვლილებებისთვის</a:t>
            </a:r>
            <a:r>
              <a:rPr lang="ka-GE" dirty="0" smtClean="0"/>
              <a:t>“ სააგენტოს მხარდაჭერით  ახორციელებს პროექტს: </a:t>
            </a:r>
          </a:p>
          <a:p>
            <a:pPr marL="0" indent="0" algn="just">
              <a:buNone/>
            </a:pPr>
            <a:r>
              <a:rPr lang="ka-GE" sz="2000" b="1" i="1" dirty="0" smtClean="0">
                <a:solidFill>
                  <a:schemeClr val="accent4">
                    <a:lumMod val="75000"/>
                  </a:schemeClr>
                </a:solidFill>
              </a:rPr>
              <a:t>სოციალურ </a:t>
            </a:r>
            <a:r>
              <a:rPr lang="ka-GE" sz="2000" b="1" i="1" dirty="0">
                <a:solidFill>
                  <a:schemeClr val="accent4">
                    <a:lumMod val="75000"/>
                  </a:schemeClr>
                </a:solidFill>
              </a:rPr>
              <a:t>მუშაკთა პროფესიული შესაძლებლობების გაძლიერება საგანგებო მდგომარეობის დროს </a:t>
            </a:r>
            <a:r>
              <a:rPr lang="ka-GE" sz="2000" b="1" i="1" dirty="0" smtClean="0">
                <a:solidFill>
                  <a:schemeClr val="accent4">
                    <a:lumMod val="75000"/>
                  </a:schemeClr>
                </a:solidFill>
              </a:rPr>
              <a:t>მოქმედების დროს</a:t>
            </a:r>
            <a:r>
              <a:rPr lang="ka-GE" sz="2000" b="1" i="1" dirty="0" smtClean="0">
                <a:solidFill>
                  <a:schemeClr val="bg2">
                    <a:lumMod val="25000"/>
                  </a:schemeClr>
                </a:solidFill>
              </a:rPr>
              <a:t>; 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sz="2000" b="1" i="1" dirty="0" smtClean="0">
                <a:solidFill>
                  <a:schemeClr val="bg2">
                    <a:lumMod val="25000"/>
                  </a:schemeClr>
                </a:solidFill>
              </a:rPr>
              <a:t>ძლიერი მხარეებისა და გამოწვევების იდენტიფიცირება;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sz="2000" b="1" i="1" dirty="0" smtClean="0">
                <a:solidFill>
                  <a:schemeClr val="bg2">
                    <a:lumMod val="25000"/>
                  </a:schemeClr>
                </a:solidFill>
              </a:rPr>
              <a:t>საუკეთესო პრაქტიკის გაზიარება;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sz="2000" b="1" i="1" dirty="0" smtClean="0">
                <a:solidFill>
                  <a:schemeClr val="bg2">
                    <a:lumMod val="25000"/>
                  </a:schemeClr>
                </a:solidFill>
              </a:rPr>
              <a:t>სუპერვიზიის განხორციელება;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sz="2000" b="1" i="1" dirty="0" smtClean="0">
                <a:solidFill>
                  <a:schemeClr val="bg2">
                    <a:lumMod val="25000"/>
                  </a:schemeClr>
                </a:solidFill>
              </a:rPr>
              <a:t>საგანგებო მდგომარეობისათვის სპეციალური სამუშაო ინსტრუქციების შემუშავება;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ka-GE" sz="2000" b="1" i="1" dirty="0" smtClean="0">
                <a:solidFill>
                  <a:schemeClr val="accent4">
                    <a:lumMod val="75000"/>
                  </a:schemeClr>
                </a:solidFill>
              </a:rPr>
              <a:t>ამ ეტაპზე 200 - მდე სოციალური მუშაკი და უფროსი სოციალური მუშაკია ჩართული პროექტის მიმდინარეობაში;</a:t>
            </a:r>
          </a:p>
          <a:p>
            <a:pPr marL="0" indent="0" algn="just">
              <a:buNone/>
            </a:pPr>
            <a:r>
              <a:rPr lang="ka-GE" sz="20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პროექტი ხორციელდება </a:t>
            </a:r>
            <a:r>
              <a:rPr lang="en-US" sz="20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UNICEP </a:t>
            </a:r>
            <a:r>
              <a:rPr lang="ka-GE" sz="20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საქართველოს  ფინანსური მხარდაჭერით; </a:t>
            </a:r>
          </a:p>
          <a:p>
            <a:pPr marL="0" indent="0" algn="just">
              <a:buNone/>
            </a:pPr>
            <a:endParaRPr lang="ka-GE" sz="2000" b="1" i="1" dirty="0" smtClean="0">
              <a:solidFill>
                <a:schemeClr val="bg2">
                  <a:lumMod val="25000"/>
                </a:schemeClr>
              </a:solidFill>
            </a:endParaRPr>
          </a:p>
          <a:p>
            <a:pPr algn="just">
              <a:buFont typeface="Arial" panose="020B0604020202020204" pitchFamily="34" charset="0"/>
              <a:buChar char="•"/>
            </a:pPr>
            <a:endParaRPr lang="ka-GE" sz="2000" b="1" i="1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algn="just"/>
            <a:endParaRPr lang="en-US" dirty="0"/>
          </a:p>
        </p:txBody>
      </p:sp>
      <p:pic>
        <p:nvPicPr>
          <p:cNvPr id="4" name="Picture 3" descr="cid:WC20200422110531.63A7B1@moh.gov.ge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83179" y="167640"/>
            <a:ext cx="639688" cy="80771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391063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228601"/>
            <a:ext cx="10018713" cy="838200"/>
          </a:xfrm>
        </p:spPr>
        <p:txBody>
          <a:bodyPr>
            <a:normAutofit/>
          </a:bodyPr>
          <a:lstStyle/>
          <a:p>
            <a:r>
              <a:rPr lang="ka-GE" sz="1800" b="1" dirty="0" smtClean="0"/>
              <a:t>სააგენტოს კოვიდ ინფექციის პერიოდში დახმარება გაუწია შემდეგმა იურიდიულმა და ფიზიკურმა პირებმა: </a:t>
            </a:r>
            <a:endParaRPr lang="en-US" sz="1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310640"/>
            <a:ext cx="10018713" cy="5166359"/>
          </a:xfrm>
        </p:spPr>
        <p:txBody>
          <a:bodyPr>
            <a:normAutofit fontScale="70000" lnSpcReduction="20000"/>
          </a:bodyPr>
          <a:lstStyle/>
          <a:p>
            <a:r>
              <a:rPr lang="ka-GE" b="1" dirty="0" smtClean="0"/>
              <a:t>დამცავი </a:t>
            </a:r>
            <a:r>
              <a:rPr lang="ka-GE" b="1" dirty="0"/>
              <a:t>საშუალებების უსასყიდლოდ გადმოცემულ </a:t>
            </a:r>
            <a:r>
              <a:rPr lang="ka-GE" b="1" dirty="0" smtClean="0"/>
              <a:t>იქნა: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ka-GE" dirty="0" smtClean="0"/>
              <a:t> </a:t>
            </a:r>
            <a:r>
              <a:rPr lang="ka-GE" dirty="0"/>
              <a:t>საქართველოს ეკონომიკისა და მდგრადი განვითარების </a:t>
            </a:r>
            <a:r>
              <a:rPr lang="ka-GE" dirty="0" smtClean="0"/>
              <a:t>სამინისტროს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ka-GE" dirty="0" smtClean="0"/>
              <a:t> </a:t>
            </a:r>
            <a:r>
              <a:rPr lang="ka-GE" dirty="0"/>
              <a:t>შპს ,,მეღვინეობა გრანელის</a:t>
            </a:r>
            <a:r>
              <a:rPr lang="ka-GE" dirty="0" smtClean="0"/>
              <a:t>“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ka-GE" dirty="0" smtClean="0"/>
              <a:t> </a:t>
            </a:r>
            <a:r>
              <a:rPr lang="ka-GE" dirty="0"/>
              <a:t>,,ნიუქსულეი - ოჯი </a:t>
            </a:r>
            <a:r>
              <a:rPr lang="ka-GE" dirty="0" smtClean="0"/>
              <a:t>ინტერნეიშენალის“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ka-GE" dirty="0" smtClean="0"/>
              <a:t>ქ</a:t>
            </a:r>
            <a:r>
              <a:rPr lang="ka-GE" dirty="0"/>
              <a:t>. ქუთაისის მუნიციპალიტეტის </a:t>
            </a:r>
            <a:r>
              <a:rPr lang="ka-GE" dirty="0" smtClean="0"/>
              <a:t>მერიის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ka-GE" dirty="0" smtClean="0"/>
              <a:t> </a:t>
            </a:r>
            <a:r>
              <a:rPr lang="ka-GE" dirty="0"/>
              <a:t>ჩინური </a:t>
            </a:r>
            <a:r>
              <a:rPr lang="ka-GE" dirty="0" smtClean="0"/>
              <a:t>უნივერსიტეტის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ka-GE" dirty="0" smtClean="0"/>
              <a:t> </a:t>
            </a:r>
            <a:r>
              <a:rPr lang="ka-GE" dirty="0"/>
              <a:t>ტელეკომპანია </a:t>
            </a:r>
            <a:r>
              <a:rPr lang="en-US" dirty="0"/>
              <a:t>POST </a:t>
            </a:r>
            <a:r>
              <a:rPr lang="en-US" dirty="0" smtClean="0"/>
              <a:t>TV</a:t>
            </a:r>
            <a:endParaRPr lang="ka-GE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 </a:t>
            </a:r>
            <a:r>
              <a:rPr lang="ka-GE" dirty="0"/>
              <a:t>ლიბერთი </a:t>
            </a:r>
            <a:r>
              <a:rPr lang="ka-GE" dirty="0" smtClean="0"/>
              <a:t>ბანკის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ka-GE" dirty="0" smtClean="0"/>
              <a:t>შპს სოფტექსტილის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ka-GE" dirty="0" smtClean="0"/>
              <a:t> </a:t>
            </a:r>
            <a:r>
              <a:rPr lang="en-US" dirty="0"/>
              <a:t>UNICEF</a:t>
            </a:r>
            <a:r>
              <a:rPr lang="ka-GE" dirty="0" smtClean="0"/>
              <a:t>-ს</a:t>
            </a:r>
            <a:endParaRPr lang="ka-GE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 </a:t>
            </a:r>
            <a:r>
              <a:rPr lang="en-US" dirty="0"/>
              <a:t>,,</a:t>
            </a:r>
            <a:r>
              <a:rPr lang="ka-GE" dirty="0"/>
              <a:t>ჩემი სახლი ჯიქიაზე“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ka-GE" dirty="0" smtClean="0"/>
              <a:t> </a:t>
            </a:r>
            <a:r>
              <a:rPr lang="ka-GE" dirty="0"/>
              <a:t>UNFPA -ს მიერ.  </a:t>
            </a:r>
            <a:endParaRPr lang="en-US" dirty="0"/>
          </a:p>
          <a:p>
            <a:r>
              <a:rPr lang="ka-GE" dirty="0"/>
              <a:t>სააგენტოს მიერ შესყიდული და ჩატარებული სადეზინფექციო სამუშაოებისა მოხალისეების (მირანგულა მანჯავიძე, ოთარ იმედაშვილი, ვასო გელაშვილი და მიხეილ თათარაშვილი) მიერ თავშესაფრებში და ფილიალებში ასევე ჩატარებულ იქნა </a:t>
            </a:r>
            <a:r>
              <a:rPr lang="ka-GE" b="1" dirty="0"/>
              <a:t>შენობის შიდა და გარე ტერიტორიის სადეზინფექციო სამუშაოები</a:t>
            </a:r>
            <a:r>
              <a:rPr lang="ka-GE" b="1" dirty="0" smtClean="0"/>
              <a:t>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620905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1"/>
            <a:ext cx="11384279" cy="655320"/>
          </a:xfrm>
        </p:spPr>
        <p:txBody>
          <a:bodyPr>
            <a:normAutofit/>
          </a:bodyPr>
          <a:lstStyle/>
          <a:p>
            <a:r>
              <a:rPr lang="ka-GE" sz="1800" b="1" dirty="0"/>
              <a:t>სააგენტოს კოვიდ ინფექციის პერიოდში დახმარება გაუწია შემდეგმა იურიდიულმა და ფიზიკურმა პირებმა: </a:t>
            </a:r>
            <a:endParaRPr lang="en-US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402080"/>
            <a:ext cx="10287000" cy="5455920"/>
          </a:xfrm>
        </p:spPr>
        <p:txBody>
          <a:bodyPr>
            <a:normAutofit fontScale="55000" lnSpcReduction="20000"/>
          </a:bodyPr>
          <a:lstStyle/>
          <a:p>
            <a:r>
              <a:rPr lang="ka-GE" dirty="0"/>
              <a:t>პენდემიის პერიოდში </a:t>
            </a:r>
            <a:r>
              <a:rPr lang="ka-GE" u="sng" dirty="0"/>
              <a:t>საკვები პროდუქტებით</a:t>
            </a:r>
            <a:r>
              <a:rPr lang="ka-GE" dirty="0"/>
              <a:t> დახმარება გაგვიწიეს: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a-GE" dirty="0"/>
              <a:t> ქ. თბილისის მინიციპალიტეტის მერიამ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a-GE" dirty="0"/>
              <a:t> შპს ,,კოკა-კოლა ბოთლერ ჯორჯიამ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a-GE" dirty="0"/>
              <a:t> შპს ,,ფიშკამ“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a-GE" dirty="0"/>
              <a:t> ქ. თბილისის ნაძალადევის რაიონის გამგეობამ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a-GE" dirty="0"/>
              <a:t> შპს ,,კონდმა“,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a-GE" dirty="0"/>
              <a:t>შპს ,,არკომ“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a-GE" dirty="0"/>
              <a:t>ლიბერთი ბანკმა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a-GE" dirty="0"/>
              <a:t> ქ. ქუთაისის საკრებულომ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a-GE" dirty="0"/>
              <a:t>ქ. ქუთაისის მუნიციპალიტეტის </a:t>
            </a:r>
            <a:r>
              <a:rPr lang="ka-GE" dirty="0" smtClean="0"/>
              <a:t>მერიამ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a-GE" dirty="0" smtClean="0"/>
              <a:t> </a:t>
            </a:r>
            <a:r>
              <a:rPr lang="ka-GE" dirty="0"/>
              <a:t>თერჯოლის მუნიციპალიტეტის </a:t>
            </a:r>
            <a:r>
              <a:rPr lang="ka-GE" dirty="0" smtClean="0"/>
              <a:t>მერიამ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a-GE" dirty="0" smtClean="0"/>
              <a:t> </a:t>
            </a:r>
            <a:r>
              <a:rPr lang="ka-GE" dirty="0"/>
              <a:t>ქ. თბილისის 82-ე </a:t>
            </a:r>
            <a:r>
              <a:rPr lang="ka-GE" dirty="0" smtClean="0"/>
              <a:t>ბაგა-ბაღმა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a-GE" dirty="0" smtClean="0"/>
              <a:t> კარფურმა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a-GE" dirty="0" smtClean="0"/>
              <a:t>უძოს </a:t>
            </a:r>
            <a:r>
              <a:rPr lang="ka-GE" dirty="0"/>
              <a:t>ეკლესიის წინამძღოლმა და მისმა მრევლმა.</a:t>
            </a:r>
            <a:endParaRPr lang="en-US" dirty="0"/>
          </a:p>
          <a:p>
            <a:r>
              <a:rPr lang="ka-GE" u="sng" dirty="0"/>
              <a:t>მედიკამენტებით</a:t>
            </a:r>
            <a:r>
              <a:rPr lang="ka-GE" dirty="0"/>
              <a:t> უსასყიდლო მომარაგება განახორციელეს შპს </a:t>
            </a:r>
            <a:r>
              <a:rPr lang="ka-GE" b="1" dirty="0"/>
              <a:t>,,ავერსი-ფარმამ“, შპს ,,პსპ“, ლიბერთი ბანკმა  და შპს ,,ჯეოსოლოუშენმა</a:t>
            </a:r>
            <a:r>
              <a:rPr lang="ka-GE" b="1" dirty="0" smtClean="0"/>
              <a:t>“,</a:t>
            </a:r>
          </a:p>
          <a:p>
            <a:pPr marL="0" indent="0">
              <a:buNone/>
            </a:pPr>
            <a:endParaRPr lang="en-US" b="1" dirty="0"/>
          </a:p>
          <a:p>
            <a:r>
              <a:rPr lang="ka-GE" dirty="0"/>
              <a:t>გარდა იურიდიული პირებისა, ასევე მოქალაქეების მიერ უსასყიდლოდ გადმოგვეცა   საკვები პროდუქტები, მედიკამენტები და სადეზინფექციო საშუალებები, კერძოდ მეუფე იოანე გამრეკელის, </a:t>
            </a:r>
            <a:r>
              <a:rPr lang="ka-GE" dirty="0" smtClean="0"/>
              <a:t>რ</a:t>
            </a:r>
            <a:r>
              <a:rPr lang="ka-GE" dirty="0"/>
              <a:t>. ჯანელიძის, ყ.ჯალიშვილის, ჟუჟუნა შალუკაშვილის, დავით ლობჟანიძის მიერ. 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94849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965579"/>
          </a:xfrm>
        </p:spPr>
        <p:txBody>
          <a:bodyPr>
            <a:normAutofit fontScale="90000"/>
          </a:bodyPr>
          <a:lstStyle/>
          <a:p>
            <a:r>
              <a:rPr lang="ka-GE" b="1" dirty="0" smtClean="0"/>
              <a:t>სააგენტოს წინაშე მდგარი გამოწვევები </a:t>
            </a:r>
            <a:r>
              <a:rPr lang="en-US" b="1" dirty="0" smtClean="0"/>
              <a:t>(COVID-19</a:t>
            </a:r>
            <a:r>
              <a:rPr lang="ka-GE" b="1" dirty="0" smtClean="0"/>
              <a:t>) პირობებში: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996440"/>
            <a:ext cx="10018713" cy="4281529"/>
          </a:xfrm>
        </p:spPr>
        <p:txBody>
          <a:bodyPr>
            <a:normAutofit lnSpcReduction="10000"/>
          </a:bodyPr>
          <a:lstStyle/>
          <a:p>
            <a:pPr marL="228600" lvl="0" indent="-228600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0000"/>
              </a:buClr>
              <a:buSzTx/>
              <a:buFont typeface="Wingdings" panose="05000000000000000000" pitchFamily="2" charset="2"/>
              <a:buChar char="q"/>
            </a:pPr>
            <a:r>
              <a:rPr lang="ka-GE" dirty="0" smtClean="0"/>
              <a:t>შ</a:t>
            </a:r>
            <a:r>
              <a:rPr lang="ka-GE" sz="1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შშმ პირთა 24 საათიანი დაწესებულების ნაკლებობა</a:t>
            </a: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ka-GE" sz="1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რაც მოსალოდნელია პანდემიით განპირობებული სოციალურ-ეკონომიკური ფონის შეცვლით და შესბამისად პირთა მიტოვების მაღალი მაჩვენებლით;</a:t>
            </a:r>
          </a:p>
          <a:p>
            <a:pPr marL="228600" lvl="0" indent="-228600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0000"/>
              </a:buClr>
              <a:buSzTx/>
              <a:buFont typeface="Wingdings" panose="05000000000000000000" pitchFamily="2" charset="2"/>
              <a:buChar char="q"/>
            </a:pPr>
            <a:r>
              <a:rPr lang="ka-GE" sz="1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ახალი მიმღები ოჯახების დატრენინგების  პროცესის შეჩერება, რომელიც პანდემიიდან გამომდინარე მოხდა და გამოიწვევს მიმღები მშობლის ნაკლებობას;</a:t>
            </a:r>
          </a:p>
          <a:p>
            <a:pPr marL="228600" lvl="0" indent="-228600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0000"/>
              </a:buClr>
              <a:buSzTx/>
              <a:buFont typeface="Wingdings" panose="05000000000000000000" pitchFamily="2" charset="2"/>
              <a:buChar char="q"/>
            </a:pPr>
            <a:r>
              <a:rPr lang="ka-GE" sz="1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შშმ ბავშვთა სერვისების ნაკლებობა რაც მოსალოდნელია პანდემიით განპირობებული სოციალურ-ეკონომიკური ფონის შეცვლით და შესბამისად პირთა მიტოვების მაღალი მაჩვენებლით;</a:t>
            </a:r>
          </a:p>
          <a:p>
            <a:pPr marL="228600" lvl="0" indent="-228600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0000"/>
              </a:buClr>
              <a:buSzTx/>
              <a:buFont typeface="Wingdings" panose="05000000000000000000" pitchFamily="2" charset="2"/>
              <a:buChar char="q"/>
            </a:pPr>
            <a:r>
              <a:rPr lang="ka-GE" sz="1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რთული ქცევის მქონე ბავშვების ქცევის მართვის  მომსახურებების ნაკლებობა, რაც დაკავშირებულია პანდემიის პირობებში ბავშვთა ქცევის დახურულ სივრცეში მართვის პრობლემებთან;</a:t>
            </a:r>
          </a:p>
          <a:p>
            <a:pPr marL="228600" lvl="0" indent="-228600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0000"/>
              </a:buClr>
              <a:buSzTx/>
              <a:buFont typeface="Wingdings" panose="05000000000000000000" pitchFamily="2" charset="2"/>
              <a:buChar char="q"/>
            </a:pPr>
            <a:r>
              <a:rPr lang="ka-GE" sz="1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პანდემიის შედეგად სტაციონარში მშობლების გარეშე მოხვედრილ ჩვილ ბავშვთა მეთვალყურის პრობლემა, როდესაც მშობლები/მეურვე პირი გადაყვანილია სამკურნალოდ ან საკარანტინე ზონაში;</a:t>
            </a:r>
          </a:p>
          <a:p>
            <a:pPr marL="228600" lvl="0" indent="-228600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0000"/>
              </a:buClr>
              <a:buSzTx/>
              <a:buFont typeface="Wingdings" panose="05000000000000000000" pitchFamily="2" charset="2"/>
              <a:buChar char="q"/>
            </a:pPr>
            <a:r>
              <a:rPr lang="ka-GE" sz="1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სახელმწიფო ზრუნვის დაწესებულებაში პირის მოთავსებამდე საკარანტინე სივრცის მოწყობა;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07876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167640"/>
            <a:ext cx="10018713" cy="1173481"/>
          </a:xfrm>
        </p:spPr>
        <p:txBody>
          <a:bodyPr>
            <a:normAutofit/>
          </a:bodyPr>
          <a:lstStyle/>
          <a:p>
            <a:r>
              <a:rPr lang="ka-GE" sz="1800" dirty="0"/>
              <a:t>ადამიანით ვაჭრობის (ტრეფიკინგის) მსხვერპლთა, დაზარალებულთა დაცვისა და დახმარების სახელმწიფო ფონდი გარდაიქმნა </a:t>
            </a:r>
            <a:r>
              <a:rPr lang="ka-GE" sz="1800" b="1" dirty="0"/>
              <a:t>სახელმწიფო ზრუნვისა და ტრეფიკინგის მსხვერპლთა, დაზარალებულთა დახმარების </a:t>
            </a:r>
            <a:r>
              <a:rPr lang="ka-GE" sz="1800" b="1" dirty="0" smtClean="0"/>
              <a:t>სააგენტოდ   </a:t>
            </a:r>
            <a:endParaRPr lang="en-US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8720" y="1600200"/>
            <a:ext cx="3962399" cy="394716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ka-GE" sz="1600" dirty="0" smtClean="0"/>
              <a:t>სახელმწიფო </a:t>
            </a:r>
            <a:r>
              <a:rPr lang="ka-GE" sz="1600" dirty="0"/>
              <a:t>ფონდი 2020 წლის 1 თებერვლამდე  ადმინისტრირებას </a:t>
            </a:r>
            <a:r>
              <a:rPr lang="ka-GE" sz="1600" dirty="0" smtClean="0"/>
              <a:t>უწევდა:  </a:t>
            </a:r>
          </a:p>
          <a:p>
            <a:pPr marL="0" indent="0">
              <a:buNone/>
            </a:pPr>
            <a:endParaRPr lang="ka-GE" sz="1600" dirty="0"/>
          </a:p>
          <a:p>
            <a:pPr>
              <a:buFont typeface="Wingdings" panose="05000000000000000000" pitchFamily="2" charset="2"/>
              <a:buChar char="Ø"/>
            </a:pPr>
            <a:r>
              <a:rPr lang="ka-GE" sz="1600" dirty="0"/>
              <a:t>5 </a:t>
            </a:r>
            <a:r>
              <a:rPr lang="ka-GE" sz="1600" dirty="0" smtClean="0"/>
              <a:t>ოჯახში ძალადობის </a:t>
            </a:r>
            <a:r>
              <a:rPr lang="ka-GE" sz="1600" dirty="0"/>
              <a:t>და ტრეფიკინგის მსხვერპლთა </a:t>
            </a:r>
            <a:r>
              <a:rPr lang="ka-GE" sz="1600" dirty="0" smtClean="0"/>
              <a:t>თავშესაფარ</a:t>
            </a:r>
            <a:r>
              <a:rPr lang="ka-GE" sz="1600" dirty="0"/>
              <a:t>ს</a:t>
            </a:r>
            <a:r>
              <a:rPr lang="ka-GE" sz="1600" dirty="0" smtClean="0"/>
              <a:t>;</a:t>
            </a:r>
            <a:endParaRPr lang="ka-GE" sz="1600" dirty="0"/>
          </a:p>
          <a:p>
            <a:pPr>
              <a:buFont typeface="Wingdings" panose="05000000000000000000" pitchFamily="2" charset="2"/>
              <a:buChar char="Ø"/>
            </a:pPr>
            <a:r>
              <a:rPr lang="ka-GE" sz="1600" dirty="0"/>
              <a:t>5 </a:t>
            </a:r>
            <a:r>
              <a:rPr lang="ka-GE" sz="1600" dirty="0" smtClean="0"/>
              <a:t>ოჯახში ძალადობის </a:t>
            </a:r>
            <a:r>
              <a:rPr lang="ka-GE" sz="1600" dirty="0"/>
              <a:t>მსხვერპლთა კრიზისული </a:t>
            </a:r>
            <a:r>
              <a:rPr lang="ka-GE" sz="1600" dirty="0" smtClean="0"/>
              <a:t>ცენტრი;   </a:t>
            </a:r>
            <a:endParaRPr lang="ka-GE" sz="1600" dirty="0"/>
          </a:p>
          <a:p>
            <a:pPr>
              <a:buFont typeface="Wingdings" panose="05000000000000000000" pitchFamily="2" charset="2"/>
              <a:buChar char="Ø"/>
            </a:pPr>
            <a:r>
              <a:rPr lang="ka-GE" sz="1600" dirty="0"/>
              <a:t>3 შშმ პირთა </a:t>
            </a:r>
            <a:r>
              <a:rPr lang="ka-GE" sz="1600" dirty="0" smtClean="0"/>
              <a:t>პანსიონატი;</a:t>
            </a:r>
            <a:endParaRPr lang="ka-GE" sz="1600" dirty="0"/>
          </a:p>
          <a:p>
            <a:pPr>
              <a:buFont typeface="Wingdings" panose="05000000000000000000" pitchFamily="2" charset="2"/>
              <a:buChar char="Ø"/>
            </a:pPr>
            <a:r>
              <a:rPr lang="ka-GE" sz="1600" dirty="0"/>
              <a:t>2 ხანდაზმულთა </a:t>
            </a:r>
            <a:r>
              <a:rPr lang="ka-GE" sz="1600" dirty="0" smtClean="0"/>
              <a:t>პანსიონატი;</a:t>
            </a:r>
            <a:endParaRPr lang="ka-GE" sz="1600" dirty="0"/>
          </a:p>
          <a:p>
            <a:pPr>
              <a:buFont typeface="Wingdings" panose="05000000000000000000" pitchFamily="2" charset="2"/>
              <a:buChar char="Ø"/>
            </a:pPr>
            <a:r>
              <a:rPr lang="ka-GE" sz="1600" dirty="0"/>
              <a:t>2 ბავშვთა </a:t>
            </a:r>
            <a:r>
              <a:rPr lang="ka-GE" sz="1600" dirty="0" smtClean="0"/>
              <a:t>სახლი; </a:t>
            </a:r>
          </a:p>
          <a:p>
            <a:pPr>
              <a:buFont typeface="Wingdings" panose="05000000000000000000" pitchFamily="2" charset="2"/>
              <a:buChar char="Ø"/>
            </a:pPr>
            <a:endParaRPr lang="ka-GE" sz="1600" dirty="0"/>
          </a:p>
          <a:p>
            <a:pPr marL="0" indent="0">
              <a:buNone/>
            </a:pPr>
            <a:r>
              <a:rPr lang="ka-GE" sz="1600" dirty="0" smtClean="0"/>
              <a:t>წლიურად</a:t>
            </a:r>
            <a:r>
              <a:rPr lang="ka-GE" sz="1600" b="1" dirty="0" smtClean="0">
                <a:solidFill>
                  <a:schemeClr val="tx1"/>
                </a:solidFill>
              </a:rPr>
              <a:t> ვემსახურებოდით 500-ზე მეტ</a:t>
            </a:r>
            <a:r>
              <a:rPr lang="ka-GE" sz="1600" dirty="0" smtClean="0"/>
              <a:t> </a:t>
            </a:r>
            <a:r>
              <a:rPr lang="ka-GE" sz="1600" b="1" dirty="0" smtClean="0">
                <a:solidFill>
                  <a:schemeClr val="tx1"/>
                </a:solidFill>
              </a:rPr>
              <a:t>ბენეფიციარს </a:t>
            </a:r>
            <a:endParaRPr lang="ka-GE" sz="1600" b="1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6400" y="1600200"/>
            <a:ext cx="6016623" cy="394716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ka-GE" sz="1600" b="1" dirty="0">
                <a:solidFill>
                  <a:schemeClr val="tx1"/>
                </a:solidFill>
              </a:rPr>
              <a:t>1 თებერვლიდან გაიზარდა ორგანიზაციის ფუნქციები და გახდა: </a:t>
            </a:r>
          </a:p>
          <a:p>
            <a:r>
              <a:rPr lang="ka-GE" sz="1600" dirty="0"/>
              <a:t>მეურვეობისა და მზრუნველობის </a:t>
            </a:r>
            <a:r>
              <a:rPr lang="ka-GE" sz="1600" dirty="0" smtClean="0"/>
              <a:t>ორგანო;</a:t>
            </a:r>
            <a:endParaRPr lang="ka-GE" sz="1600" dirty="0"/>
          </a:p>
          <a:p>
            <a:r>
              <a:rPr lang="ka-GE" sz="1600" dirty="0"/>
              <a:t>საერთაშორისო შვილად აყვანის ურთიერთობებში – ცენტრალური </a:t>
            </a:r>
            <a:r>
              <a:rPr lang="ka-GE" sz="1600" dirty="0" smtClean="0"/>
              <a:t>ორგანო;</a:t>
            </a:r>
          </a:p>
          <a:p>
            <a:r>
              <a:rPr lang="ka-GE" sz="1600" dirty="0" smtClean="0"/>
              <a:t>სოციალური რეაბილიტაციისა და ბავშვზე ზრუნვის სახელმწიფო პროგრამა </a:t>
            </a:r>
            <a:endParaRPr lang="ka-GE" sz="1600" dirty="0"/>
          </a:p>
          <a:p>
            <a:r>
              <a:rPr lang="ka-GE" sz="1600" b="1" dirty="0">
                <a:solidFill>
                  <a:schemeClr val="tx1"/>
                </a:solidFill>
              </a:rPr>
              <a:t>15 </a:t>
            </a:r>
            <a:r>
              <a:rPr lang="ka-GE" sz="1600" b="1" dirty="0" smtClean="0">
                <a:solidFill>
                  <a:schemeClr val="tx1"/>
                </a:solidFill>
              </a:rPr>
              <a:t>რეგიონალური ცენტრი </a:t>
            </a:r>
            <a:r>
              <a:rPr lang="ka-GE" sz="1600" dirty="0"/>
              <a:t> </a:t>
            </a:r>
            <a:r>
              <a:rPr lang="ka-GE" sz="1600" dirty="0" smtClean="0"/>
              <a:t>და </a:t>
            </a:r>
            <a:r>
              <a:rPr lang="ka-GE" sz="1600" b="1" dirty="0" smtClean="0">
                <a:solidFill>
                  <a:schemeClr val="tx1"/>
                </a:solidFill>
              </a:rPr>
              <a:t>56 </a:t>
            </a:r>
            <a:r>
              <a:rPr lang="ka-GE" sz="1600" b="1" dirty="0">
                <a:solidFill>
                  <a:schemeClr val="tx1"/>
                </a:solidFill>
              </a:rPr>
              <a:t>რაიონული </a:t>
            </a:r>
            <a:r>
              <a:rPr lang="ka-GE" sz="1600" b="1" dirty="0" smtClean="0">
                <a:solidFill>
                  <a:schemeClr val="tx1"/>
                </a:solidFill>
              </a:rPr>
              <a:t>წარმომადგენლობა</a:t>
            </a:r>
            <a:r>
              <a:rPr lang="ka-GE" sz="1600" dirty="0" smtClean="0"/>
              <a:t>  </a:t>
            </a:r>
            <a:r>
              <a:rPr lang="ka-GE" sz="1600" dirty="0"/>
              <a:t>– მეურვეობისა და მზრუნველობის ადგილობრივი ორგანო საქართველოს </a:t>
            </a:r>
            <a:r>
              <a:rPr lang="ka-GE" sz="1600" dirty="0" smtClean="0"/>
              <a:t>ტერიტორიაზე;</a:t>
            </a:r>
            <a:endParaRPr lang="ka-GE" sz="1600" dirty="0"/>
          </a:p>
          <a:p>
            <a:r>
              <a:rPr lang="ka-GE" sz="1600" dirty="0" smtClean="0"/>
              <a:t>დასაქმებულ პირთა რიცხოვნობა 591-დან </a:t>
            </a:r>
            <a:r>
              <a:rPr lang="ka-GE" sz="1600" dirty="0"/>
              <a:t>გაიზარდა 333 ერთეულით და </a:t>
            </a:r>
            <a:r>
              <a:rPr lang="ka-GE" sz="1600" b="1" dirty="0" smtClean="0">
                <a:solidFill>
                  <a:schemeClr val="tx1"/>
                </a:solidFill>
              </a:rPr>
              <a:t>გახდა 924 ერთეული;</a:t>
            </a:r>
            <a:endParaRPr lang="ka-GE" sz="1600" b="1" dirty="0">
              <a:solidFill>
                <a:schemeClr val="tx1"/>
              </a:solidFill>
            </a:endParaRPr>
          </a:p>
          <a:p>
            <a:r>
              <a:rPr lang="ka-GE" sz="1600" dirty="0" smtClean="0"/>
              <a:t>ორგანიზაციის მართვის </a:t>
            </a:r>
            <a:r>
              <a:rPr lang="ka-GE" sz="1600" dirty="0"/>
              <a:t>ბიუჯეტი იყო 1100 </a:t>
            </a:r>
            <a:r>
              <a:rPr lang="ka-GE" sz="1600" dirty="0" smtClean="0"/>
              <a:t>000 ლარი </a:t>
            </a:r>
            <a:r>
              <a:rPr lang="ka-GE" sz="1600" dirty="0"/>
              <a:t>- </a:t>
            </a:r>
            <a:r>
              <a:rPr lang="ka-GE" sz="1600" b="1" dirty="0" smtClean="0">
                <a:solidFill>
                  <a:schemeClr val="tx1"/>
                </a:solidFill>
              </a:rPr>
              <a:t>გახდა   5 </a:t>
            </a:r>
            <a:r>
              <a:rPr lang="ka-GE" sz="1600" b="1" dirty="0">
                <a:solidFill>
                  <a:schemeClr val="tx1"/>
                </a:solidFill>
              </a:rPr>
              <a:t>473 300 </a:t>
            </a:r>
            <a:r>
              <a:rPr lang="ka-GE" sz="1600" b="1" dirty="0" smtClean="0">
                <a:solidFill>
                  <a:schemeClr val="tx1"/>
                </a:solidFill>
              </a:rPr>
              <a:t>ლარი;</a:t>
            </a:r>
            <a:endParaRPr lang="ka-GE" sz="1600" b="1" dirty="0">
              <a:solidFill>
                <a:schemeClr val="tx1"/>
              </a:solidFill>
            </a:endParaRPr>
          </a:p>
          <a:p>
            <a:r>
              <a:rPr lang="ka-GE" sz="1600" dirty="0"/>
              <a:t>სააგენტოს მიერ განხორციელებადი პროგრამების </a:t>
            </a:r>
            <a:r>
              <a:rPr lang="ka-GE" sz="1600" dirty="0" smtClean="0"/>
              <a:t>ჯამური ბიუჯეტი  </a:t>
            </a:r>
            <a:r>
              <a:rPr lang="ka-GE" sz="1600" b="1" dirty="0" smtClean="0">
                <a:solidFill>
                  <a:schemeClr val="tx1"/>
                </a:solidFill>
              </a:rPr>
              <a:t>8 </a:t>
            </a:r>
            <a:r>
              <a:rPr lang="ka-GE" sz="1600" b="1" dirty="0">
                <a:solidFill>
                  <a:schemeClr val="tx1"/>
                </a:solidFill>
              </a:rPr>
              <a:t>400 000 </a:t>
            </a:r>
            <a:r>
              <a:rPr lang="ka-GE" sz="1600" dirty="0"/>
              <a:t>დან </a:t>
            </a:r>
            <a:r>
              <a:rPr lang="ka-GE" sz="1600" b="1" dirty="0">
                <a:solidFill>
                  <a:schemeClr val="tx1"/>
                </a:solidFill>
              </a:rPr>
              <a:t>გაიზარდა</a:t>
            </a:r>
            <a:r>
              <a:rPr lang="ka-GE" sz="1600" dirty="0"/>
              <a:t> </a:t>
            </a:r>
            <a:r>
              <a:rPr lang="ka-GE" sz="1600" b="1" dirty="0">
                <a:solidFill>
                  <a:schemeClr val="tx1"/>
                </a:solidFill>
              </a:rPr>
              <a:t>48 136 </a:t>
            </a:r>
            <a:r>
              <a:rPr lang="ka-GE" sz="1600" b="1" dirty="0" smtClean="0">
                <a:solidFill>
                  <a:schemeClr val="tx1"/>
                </a:solidFill>
              </a:rPr>
              <a:t>874 ლარამდე. </a:t>
            </a:r>
            <a:endParaRPr lang="ka-GE" sz="16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 descr="cid:WC20200422110531.63A7B1@moh.gov.ge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03023" y="502749"/>
            <a:ext cx="407149" cy="503261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/>
          <p:cNvSpPr txBox="1"/>
          <p:nvPr/>
        </p:nvSpPr>
        <p:spPr>
          <a:xfrm>
            <a:off x="1920240" y="6111240"/>
            <a:ext cx="8961120" cy="609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676400" y="5852160"/>
            <a:ext cx="982662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 smtClean="0"/>
              <a:t>ახალ ფუნქციასთან ერთად წარმოიშვა </a:t>
            </a:r>
            <a:r>
              <a:rPr lang="ka-GE" b="1" dirty="0" smtClean="0"/>
              <a:t>100-ზე მეტი </a:t>
            </a:r>
            <a:r>
              <a:rPr lang="ka-GE" dirty="0" smtClean="0"/>
              <a:t>ვაკანტური პოზიცია</a:t>
            </a:r>
            <a:r>
              <a:rPr lang="en-US" dirty="0" smtClean="0"/>
              <a:t> </a:t>
            </a:r>
            <a:r>
              <a:rPr lang="ka-GE" dirty="0" smtClean="0"/>
              <a:t>რომელთა შევსევა ვერ ხერხდება პანდემიის გამო რაც ართულებს ორგანიზაციის სრულყოფილ ფუნქციონირებას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38823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106680"/>
            <a:ext cx="10018713" cy="762001"/>
          </a:xfrm>
        </p:spPr>
        <p:txBody>
          <a:bodyPr>
            <a:noAutofit/>
          </a:bodyPr>
          <a:lstStyle/>
          <a:p>
            <a:r>
              <a:rPr lang="ka-GE" sz="2400" b="1" dirty="0" smtClean="0"/>
              <a:t>სააგენტო 13 მარტს მუშა</a:t>
            </a:r>
            <a:r>
              <a:rPr lang="ka-GE" sz="2400" b="1" dirty="0"/>
              <a:t>ო</a:t>
            </a:r>
            <a:r>
              <a:rPr lang="ka-GE" sz="2400" b="1" dirty="0" smtClean="0"/>
              <a:t>ბის ნახევრად დისტანციურ რეჟიმზე გადავიდა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1158240"/>
            <a:ext cx="4895055" cy="467868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endParaRPr lang="en-US" sz="2000" b="1" i="1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r>
              <a:rPr lang="ka-GE" sz="2000" b="1" i="1" dirty="0" smtClean="0">
                <a:solidFill>
                  <a:schemeClr val="tx1"/>
                </a:solidFill>
              </a:rPr>
              <a:t>დისტანციური  </a:t>
            </a:r>
            <a:r>
              <a:rPr lang="ka-GE" sz="2000" b="1" i="1" dirty="0">
                <a:solidFill>
                  <a:schemeClr val="tx1"/>
                </a:solidFill>
              </a:rPr>
              <a:t>მუშაობა ხორციელდება შემდეგი მიმართულებებით:</a:t>
            </a:r>
            <a:endParaRPr lang="en-GB" sz="2000" b="1" i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ü"/>
            </a:pPr>
            <a:endParaRPr lang="en-GB" i="1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i="1" dirty="0" smtClean="0"/>
              <a:t>მიმდინარეობს </a:t>
            </a:r>
            <a:r>
              <a:rPr lang="ka-GE" i="1" dirty="0"/>
              <a:t>ყოველკვირეული სატეელეფონო მონიტორინგი </a:t>
            </a:r>
            <a:r>
              <a:rPr lang="ka-GE" b="1" i="1" dirty="0"/>
              <a:t>2123 </a:t>
            </a:r>
            <a:r>
              <a:rPr lang="ka-GE" b="1" i="1" dirty="0" smtClean="0"/>
              <a:t>სახელმწიფო </a:t>
            </a:r>
            <a:r>
              <a:rPr lang="ka-GE" b="1" i="1" dirty="0"/>
              <a:t>ზრუნვაში მყოფ </a:t>
            </a:r>
            <a:r>
              <a:rPr lang="ka-GE" i="1" dirty="0" smtClean="0"/>
              <a:t>არასრულწლოვანთან და ყოველკვირეული ანგარიში წარედგინება </a:t>
            </a:r>
            <a:r>
              <a:rPr lang="ka-GE" i="1" dirty="0"/>
              <a:t>ცენტრალურ აპარატს; 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i="1" dirty="0"/>
              <a:t>ახორციელებენ პირველად შეფასებას საჭიროებების გამოკვეთისა და ინტერვენციის დაგეგმვის მიზნით;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i="1" dirty="0"/>
              <a:t>სოციალური მუშაკები მუშაობენ პრევენციისა და რეაბილიტაციის სხვადსხვა ტიპის შემთხვევაზე;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i="1" dirty="0"/>
              <a:t>ახორციელებენ რისკისა და ზიანის დონის შეფასებას;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i="1" dirty="0"/>
              <a:t>თანამშრომლობენ სხვადასხვა უწყებასთან;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i="1" dirty="0"/>
              <a:t>მუშაობენ შეზღუდული შესაძლებლობის მქონე პირებთან და მათ ოჯახებთან;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i="1" dirty="0"/>
              <a:t>სოციალური მუშაკები აგრძელებენ მუშაობას ქუჩაში მცხოვრებ და მომუშავე ბავშვებთან, ამ </a:t>
            </a:r>
            <a:r>
              <a:rPr lang="ka-GE" i="1" dirty="0" smtClean="0"/>
              <a:t>ეტაპზე სადაც ჩართულია </a:t>
            </a:r>
            <a:r>
              <a:rPr lang="ka-GE" i="1" dirty="0"/>
              <a:t>42 არასრულწლოვანი; 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1158241"/>
            <a:ext cx="4895056" cy="467868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ka-GE" sz="2400" b="1" i="1" dirty="0">
                <a:solidFill>
                  <a:schemeClr val="tx1"/>
                </a:solidFill>
              </a:rPr>
              <a:t>არადისტანციურ რეჟიმში </a:t>
            </a:r>
            <a:r>
              <a:rPr lang="ka-GE" sz="2400" b="1" i="1" dirty="0" smtClean="0">
                <a:solidFill>
                  <a:schemeClr val="tx1"/>
                </a:solidFill>
              </a:rPr>
              <a:t>მუშაობა მიმდინარეობს შემდეგი </a:t>
            </a:r>
            <a:r>
              <a:rPr lang="ka-GE" sz="2400" b="1" i="1" dirty="0">
                <a:solidFill>
                  <a:schemeClr val="tx1"/>
                </a:solidFill>
              </a:rPr>
              <a:t>მიმართულებებით: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ka-GE" i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i="1" dirty="0" smtClean="0"/>
              <a:t>ძალადობის </a:t>
            </a:r>
            <a:r>
              <a:rPr lang="ka-GE" i="1" dirty="0"/>
              <a:t>და უგულებელყოფის შემთხვევებზე;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i="1" dirty="0"/>
              <a:t>საჭიროების </a:t>
            </a:r>
            <a:r>
              <a:rPr lang="ka-GE" i="1" dirty="0" smtClean="0"/>
              <a:t>შემთხვევაში, </a:t>
            </a:r>
            <a:r>
              <a:rPr lang="ka-GE" i="1" dirty="0"/>
              <a:t>სპეციალური აღჭურვილობით გადიან ადგილზე;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i="1" dirty="0"/>
              <a:t>საჭიროების შემთხვევაში უზრუნველყოფენ არასრულწლოვნის 24 საათიან მომსახურებაში გადაყვანას;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i="1" dirty="0"/>
              <a:t>კანონთან კონფლიქტში მყოფ არასრულლწოვნებთან ასრულებენ საპროცესო წარმომადგენლის ფუნქციას;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i="1" dirty="0"/>
              <a:t>იცავენ </a:t>
            </a:r>
            <a:r>
              <a:rPr lang="ka-GE" i="1" dirty="0" smtClean="0"/>
              <a:t>„გეითკიპინგის“ </a:t>
            </a:r>
            <a:r>
              <a:rPr lang="ka-GE" i="1" dirty="0"/>
              <a:t>პრინციპებს და მაქსიმალურად ცდილობენ არასრულწლოვანი შენარჩუნებულ იქნას ბიოლოგიურ გარემოში; </a:t>
            </a:r>
          </a:p>
          <a:p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1484311" y="6126479"/>
            <a:ext cx="10018712" cy="731521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600" b="1" i="1" dirty="0" smtClean="0">
                <a:solidFill>
                  <a:schemeClr val="tx1"/>
                </a:solidFill>
              </a:rPr>
              <a:t>სააგენტოს </a:t>
            </a:r>
            <a:r>
              <a:rPr lang="ka-GE" sz="1600" b="1" i="1" dirty="0">
                <a:solidFill>
                  <a:schemeClr val="tx1"/>
                </a:solidFill>
              </a:rPr>
              <a:t>რეგიონულ/რაიონულ ცენტრებს </a:t>
            </a:r>
            <a:r>
              <a:rPr lang="ka-GE" sz="1600" b="1" i="1" dirty="0" smtClean="0">
                <a:solidFill>
                  <a:schemeClr val="tx1"/>
                </a:solidFill>
              </a:rPr>
              <a:t>მიეცათ ინსტრუქციები </a:t>
            </a:r>
            <a:r>
              <a:rPr lang="ka-GE" sz="1600" b="1" i="1" dirty="0">
                <a:solidFill>
                  <a:schemeClr val="tx1"/>
                </a:solidFill>
              </a:rPr>
              <a:t>ფუნქციების დისტანციურად შესრულებასთან დაკავშირებით; </a:t>
            </a:r>
            <a:endParaRPr lang="en-US" sz="1600" b="1" i="1" dirty="0">
              <a:solidFill>
                <a:schemeClr val="tx1"/>
              </a:solidFill>
            </a:endParaRPr>
          </a:p>
        </p:txBody>
      </p:sp>
      <p:pic>
        <p:nvPicPr>
          <p:cNvPr id="6" name="Picture 5" descr="cid:WC20200422110531.63A7B1@moh.gov.ge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88325" y="148588"/>
            <a:ext cx="1029395" cy="100965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141842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0" y="121920"/>
            <a:ext cx="10018713" cy="1203960"/>
          </a:xfrm>
        </p:spPr>
        <p:txBody>
          <a:bodyPr>
            <a:normAutofit/>
          </a:bodyPr>
          <a:lstStyle/>
          <a:p>
            <a:r>
              <a:rPr lang="ka-GE" sz="2000" b="1" dirty="0" smtClean="0"/>
              <a:t>სააგენტოს მიერ გატარებული ღონისძიებები ქუჩაში მცხოვრები და მომუშავე ბავშვების დაცვის მიმართულებით </a:t>
            </a:r>
            <a:endParaRPr lang="en-US" sz="2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0743" y="1524001"/>
            <a:ext cx="9732280" cy="5334000"/>
          </a:xfrm>
        </p:spPr>
        <p:txBody>
          <a:bodyPr>
            <a:normAutofit fontScale="92500"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endParaRPr lang="ka-GE" sz="2000" b="1" i="1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ka-GE" sz="2000" b="1" i="1" dirty="0" smtClean="0"/>
              <a:t>ქალაქ </a:t>
            </a:r>
            <a:r>
              <a:rPr lang="ka-GE" sz="2000" b="1" i="1" dirty="0"/>
              <a:t>თბილისში გაიხსნა საკარანტინე სივრცე, სადაც </a:t>
            </a:r>
            <a:r>
              <a:rPr lang="ka-GE" sz="2000" b="1" i="1" dirty="0" smtClean="0"/>
              <a:t>თავსდებიან: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ka-GE" sz="1700" i="1" dirty="0" smtClean="0"/>
              <a:t>ქუჩაში </a:t>
            </a:r>
            <a:r>
              <a:rPr lang="ka-GE" sz="1700" i="1" dirty="0"/>
              <a:t>მცხოვრები და მომუშავე </a:t>
            </a:r>
            <a:r>
              <a:rPr lang="ka-GE" sz="1700" i="1" dirty="0" smtClean="0"/>
              <a:t>ბავშვები;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ka-GE" sz="1700" i="1" dirty="0" smtClean="0"/>
              <a:t> </a:t>
            </a:r>
            <a:r>
              <a:rPr lang="ka-GE" sz="1700" i="1" dirty="0"/>
              <a:t>სახელმწიფო მზრუნველობაში მყოფი </a:t>
            </a:r>
            <a:r>
              <a:rPr lang="ka-GE" sz="1700" i="1" dirty="0" smtClean="0"/>
              <a:t>არასრულწლოვნები;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ka-GE" sz="1700" i="1" dirty="0" smtClean="0"/>
              <a:t>ძალადობის მსხვერპლი პირები არასრულწლოვან შვილებთან ერთად; </a:t>
            </a:r>
          </a:p>
          <a:p>
            <a:pPr marL="0" indent="0">
              <a:buNone/>
            </a:pPr>
            <a:r>
              <a:rPr lang="ka-GE" sz="1800" b="1" i="1" dirty="0" smtClean="0"/>
              <a:t>საკარანტინე სივრცეს 24 საათიან მეთვალყურეობს უწევს მობილური ჯგუფი შემდეგი შემადგენლობით: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a-GE" sz="1800" i="1" dirty="0" smtClean="0"/>
              <a:t>სოციალურ მუშაკი;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a-GE" sz="1800" i="1" dirty="0" smtClean="0"/>
              <a:t>ფსიქოლოგი;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ka-GE" sz="1800" i="1" dirty="0" smtClean="0"/>
              <a:t>თანასწორგანმანათლებელი; </a:t>
            </a:r>
            <a:endParaRPr lang="ka-GE" sz="1800" i="1" dirty="0"/>
          </a:p>
          <a:p>
            <a:pPr>
              <a:buFont typeface="Arial" panose="020B0604020202020204" pitchFamily="34" charset="0"/>
              <a:buChar char="•"/>
            </a:pPr>
            <a:r>
              <a:rPr lang="ka-GE" sz="1800" i="1" dirty="0" smtClean="0"/>
              <a:t>საქართველოს შინაგან საქმეთა სამინისტრო წარმომადგენელი; </a:t>
            </a:r>
          </a:p>
          <a:p>
            <a:pPr marL="0" indent="0">
              <a:buNone/>
            </a:pPr>
            <a:r>
              <a:rPr lang="ka-GE" sz="1800" b="1" i="1" dirty="0" smtClean="0"/>
              <a:t>საკარანტინე სივრცის გახსნისთანავე მობილური ჯგუფის ყველა წევრმა გაიარა მომზადება და მიიღო რეკომენდაციები ინფექციისა და პრევენციის შესახებ;</a:t>
            </a:r>
            <a:br>
              <a:rPr lang="ka-GE" sz="1800" b="1" i="1" dirty="0" smtClean="0"/>
            </a:br>
            <a:endParaRPr lang="ka-GE" sz="1800" b="1" i="1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ka-GE" sz="1800" b="1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28 მარტიდან დღემდე საკარნიტე სივრცე მოემსახურა 25 ბენეფიციარს; </a:t>
            </a:r>
          </a:p>
          <a:p>
            <a:pPr>
              <a:buFont typeface="Arial" panose="020B0604020202020204" pitchFamily="34" charset="0"/>
              <a:buChar char="•"/>
            </a:pPr>
            <a:endParaRPr lang="ka-GE" sz="1200" b="1" i="1" dirty="0"/>
          </a:p>
          <a:p>
            <a:pPr>
              <a:buFont typeface="Arial" panose="020B0604020202020204" pitchFamily="34" charset="0"/>
              <a:buChar char="•"/>
            </a:pPr>
            <a:endParaRPr lang="ka-GE" sz="1200" b="1" i="1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 descr="cid:WC20200422110531.63A7B1@moh.gov.ge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58525" y="762000"/>
            <a:ext cx="1029395" cy="100965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840703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2040" y="245659"/>
            <a:ext cx="10512177" cy="7722684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ka-GE" sz="1800" b="1" dirty="0" smtClean="0"/>
              <a:t>საქართველოს მთავრობის N670 დადგენილებაში „სოციალური </a:t>
            </a:r>
            <a:r>
              <a:rPr lang="ka-GE" sz="1800" b="1" dirty="0"/>
              <a:t>რეაბილიტაციისა და ბავშვზე ზრუნვის 2020 წლის სახელმწიფო </a:t>
            </a:r>
            <a:r>
              <a:rPr lang="ka-GE" sz="1800" b="1" dirty="0" smtClean="0"/>
              <a:t>პროგრამაში“ განხორციელებული ცვლილების შედეგად:</a:t>
            </a:r>
            <a:endParaRPr lang="en-US" sz="1800" b="1" dirty="0"/>
          </a:p>
          <a:p>
            <a:pPr marL="0" indent="0" algn="just">
              <a:lnSpc>
                <a:spcPct val="120000"/>
              </a:lnSpc>
              <a:buNone/>
            </a:pPr>
            <a:endParaRPr lang="ka-GE" sz="1400" b="1" i="1" dirty="0" smtClean="0"/>
          </a:p>
          <a:p>
            <a:pPr marL="0" indent="0" algn="just">
              <a:lnSpc>
                <a:spcPct val="120000"/>
              </a:lnSpc>
              <a:buNone/>
            </a:pPr>
            <a:r>
              <a:rPr lang="ka-GE" sz="1400" b="1" i="1" dirty="0" smtClean="0"/>
              <a:t>მომსახურებაზე</a:t>
            </a:r>
            <a:r>
              <a:rPr lang="en-US" sz="1400" b="1" i="1" dirty="0" smtClean="0"/>
              <a:t> </a:t>
            </a:r>
            <a:r>
              <a:rPr lang="ka-GE" sz="1400" b="1" i="1" dirty="0" smtClean="0"/>
              <a:t>გადასვლის </a:t>
            </a:r>
            <a:r>
              <a:rPr lang="ka-GE" sz="1400" b="1" i="1" dirty="0"/>
              <a:t>რეკომენდაცია მიეცათ: </a:t>
            </a:r>
            <a:endParaRPr lang="ka-GE" sz="1400" dirty="0" smtClean="0"/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ka-GE" sz="1400" dirty="0" smtClean="0"/>
              <a:t>ბავშვთა </a:t>
            </a:r>
            <a:r>
              <a:rPr lang="ka-GE" sz="1400" dirty="0"/>
              <a:t>ადრეული განვითარების ხელშეწყობის </a:t>
            </a:r>
            <a:r>
              <a:rPr lang="ka-GE" sz="1400" dirty="0" smtClean="0"/>
              <a:t>ქვეპროგრამის მომსახურების მიმწოდებელ </a:t>
            </a:r>
            <a:r>
              <a:rPr lang="ka-GE" sz="1400" i="1" dirty="0" smtClean="0">
                <a:solidFill>
                  <a:schemeClr val="accent4">
                    <a:lumMod val="75000"/>
                  </a:schemeClr>
                </a:solidFill>
              </a:rPr>
              <a:t>33 ორგანიზაციას</a:t>
            </a:r>
            <a:r>
              <a:rPr lang="ka-GE" sz="1400" dirty="0" smtClean="0"/>
              <a:t>, რომელიც ემსახურება ჯამში - </a:t>
            </a:r>
            <a:r>
              <a:rPr lang="ka-GE" sz="1400" b="1" i="1" dirty="0" smtClean="0">
                <a:solidFill>
                  <a:schemeClr val="accent4">
                    <a:lumMod val="75000"/>
                  </a:schemeClr>
                </a:solidFill>
              </a:rPr>
              <a:t>1505 ბენეფიციარს;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ka-GE" sz="1400" dirty="0" smtClean="0"/>
              <a:t>ბავშვთა </a:t>
            </a:r>
            <a:r>
              <a:rPr lang="ka-GE" sz="1400" dirty="0"/>
              <a:t>რეაბილიტაცია/აბილიტაციის </a:t>
            </a:r>
            <a:r>
              <a:rPr lang="ka-GE" sz="1400" dirty="0" smtClean="0"/>
              <a:t>ქვეპროგრამის მომსახურების მიმწოდებელ </a:t>
            </a:r>
            <a:r>
              <a:rPr lang="ka-GE" sz="1400" i="1" dirty="0" smtClean="0">
                <a:solidFill>
                  <a:schemeClr val="accent4">
                    <a:lumMod val="75000"/>
                  </a:schemeClr>
                </a:solidFill>
              </a:rPr>
              <a:t>30 ორგანიზაციას, </a:t>
            </a:r>
            <a:r>
              <a:rPr lang="ka-GE" sz="1400" dirty="0" smtClean="0"/>
              <a:t>რომელიც ჯამში ემსახურება </a:t>
            </a:r>
            <a:r>
              <a:rPr lang="ka-GE" sz="1400" b="1" i="1" dirty="0" smtClean="0">
                <a:solidFill>
                  <a:schemeClr val="accent4">
                    <a:lumMod val="75000"/>
                  </a:schemeClr>
                </a:solidFill>
              </a:rPr>
              <a:t>1109 ბენეფიციარს; 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ka-GE" sz="1400" dirty="0" smtClean="0"/>
              <a:t>დღის </a:t>
            </a:r>
            <a:r>
              <a:rPr lang="ka-GE" sz="1400" dirty="0"/>
              <a:t>ცენტრებში მომსახურებით უზრუნველყოფის </a:t>
            </a:r>
            <a:r>
              <a:rPr lang="ka-GE" sz="1400" dirty="0" smtClean="0"/>
              <a:t>ქვეპროგრამის მომსახურების მიმწოდებელ </a:t>
            </a:r>
            <a:r>
              <a:rPr lang="ka-GE" sz="1400" i="1" dirty="0" smtClean="0">
                <a:solidFill>
                  <a:schemeClr val="accent4">
                    <a:lumMod val="75000"/>
                  </a:schemeClr>
                </a:solidFill>
              </a:rPr>
              <a:t>89 ორგანიზაციას</a:t>
            </a:r>
            <a:r>
              <a:rPr lang="ka-GE" sz="1400" dirty="0" smtClean="0"/>
              <a:t>, სულ ჯამში ემსახურება </a:t>
            </a:r>
            <a:r>
              <a:rPr lang="ka-GE" sz="1400" b="1" i="1" dirty="0" smtClean="0">
                <a:solidFill>
                  <a:schemeClr val="accent4">
                    <a:lumMod val="75000"/>
                  </a:schemeClr>
                </a:solidFill>
              </a:rPr>
              <a:t>1879 ბენეფიციარს; 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ka-GE" sz="1400" dirty="0" smtClean="0"/>
              <a:t>განვითარების მძიმე და ღრმა შეფერხების მქონე ბავშვთა ბინაზე მოვლით უზრუნველყოფის ქვეპროგრამის მომსახურების მიმწოდებელ </a:t>
            </a:r>
            <a:r>
              <a:rPr lang="ka-GE" sz="1400" i="1" dirty="0" smtClean="0">
                <a:solidFill>
                  <a:schemeClr val="accent4">
                    <a:lumMod val="75000"/>
                  </a:schemeClr>
                </a:solidFill>
              </a:rPr>
              <a:t>4 ორგანიზაციას, </a:t>
            </a:r>
            <a:r>
              <a:rPr lang="ka-GE" sz="1400" dirty="0" smtClean="0"/>
              <a:t>რომელიც ჯამში ემსახურება </a:t>
            </a:r>
            <a:r>
              <a:rPr lang="ka-GE" sz="1400" b="1" i="1" dirty="0" smtClean="0">
                <a:solidFill>
                  <a:schemeClr val="accent4">
                    <a:lumMod val="75000"/>
                  </a:schemeClr>
                </a:solidFill>
              </a:rPr>
              <a:t>89 ბენეფიციარს</a:t>
            </a:r>
            <a:r>
              <a:rPr lang="ka-GE" sz="1400" dirty="0" smtClean="0"/>
              <a:t> ;</a:t>
            </a:r>
          </a:p>
          <a:p>
            <a:pPr marL="0" indent="0" algn="just">
              <a:lnSpc>
                <a:spcPct val="120000"/>
              </a:lnSpc>
              <a:buNone/>
            </a:pPr>
            <a:endParaRPr lang="ka-GE" sz="1400" dirty="0" smtClean="0"/>
          </a:p>
          <a:p>
            <a:pPr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ka-GE" sz="1600" b="1" dirty="0" smtClean="0">
                <a:solidFill>
                  <a:schemeClr val="accent4">
                    <a:lumMod val="75000"/>
                  </a:schemeClr>
                </a:solidFill>
              </a:rPr>
              <a:t>დღის ცენტრების ქვეპროგრამით მოსარგებლე 2127 ბენეფიციარს გადეცა 160 ლარის ღირებულების კვების ვაუჩერი  </a:t>
            </a:r>
          </a:p>
          <a:p>
            <a:pPr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ka-GE" sz="1600" b="1" dirty="0" smtClean="0">
                <a:solidFill>
                  <a:schemeClr val="accent4">
                    <a:lumMod val="75000"/>
                  </a:schemeClr>
                </a:solidFill>
              </a:rPr>
              <a:t>ჯამში ვაუჩერების ღირებულებამ შეადგინა 330000 ლარი </a:t>
            </a:r>
          </a:p>
          <a:p>
            <a:pPr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ka-GE" sz="1600" b="1" dirty="0" smtClean="0">
                <a:solidFill>
                  <a:schemeClr val="accent4">
                    <a:lumMod val="75000"/>
                  </a:schemeClr>
                </a:solidFill>
              </a:rPr>
              <a:t>ვაუჩერით შესაძლებელია მხოლოდ საკვები პროდუქტების შეძენა, რაც მკაცრად კონტროლდება სააგენტოს მიერ ვაუჩერის თანხის ანაზღაურებისას;</a:t>
            </a:r>
          </a:p>
          <a:p>
            <a:pPr algn="just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ka-GE" sz="1800" b="1" dirty="0"/>
          </a:p>
          <a:p>
            <a:pPr marL="0" indent="0" algn="just">
              <a:lnSpc>
                <a:spcPct val="120000"/>
              </a:lnSpc>
              <a:buNone/>
            </a:pPr>
            <a:endParaRPr lang="ka-GE" sz="1700" b="1" dirty="0" smtClean="0"/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endParaRPr lang="ka-GE" b="1" dirty="0" smtClean="0"/>
          </a:p>
        </p:txBody>
      </p:sp>
      <p:pic>
        <p:nvPicPr>
          <p:cNvPr id="4" name="Picture 3" descr="cid:WC20200422110531.63A7B1@moh.gov.ge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94217" y="594654"/>
            <a:ext cx="559817" cy="39968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78413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1006522"/>
          </a:xfrm>
        </p:spPr>
        <p:txBody>
          <a:bodyPr>
            <a:normAutofit/>
          </a:bodyPr>
          <a:lstStyle/>
          <a:p>
            <a:r>
              <a:rPr lang="ka-GE" sz="2000" b="1" dirty="0" smtClean="0"/>
              <a:t>სააგენტოს ფილიალების (ხანდაზმულთა პანსიონატები, შშმ პირთა პანსიონატები და ბავშვთა სახლები) განხორციელდა შემდეგი:</a:t>
            </a:r>
            <a:endParaRPr lang="en-US" sz="2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692323"/>
            <a:ext cx="10283823" cy="5409517"/>
          </a:xfrm>
        </p:spPr>
        <p:txBody>
          <a:bodyPr>
            <a:normAutofit fontScale="62500" lnSpcReduction="20000"/>
          </a:bodyPr>
          <a:lstStyle/>
          <a:p>
            <a:pPr algn="just">
              <a:buFont typeface="Wingdings" panose="05000000000000000000" pitchFamily="2" charset="2"/>
              <a:buChar char="ü"/>
            </a:pPr>
            <a:endParaRPr lang="ka-GE" dirty="0" smtClean="0"/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dirty="0" smtClean="0"/>
              <a:t>კოვიდ ინფექციის გავრცელების პირველ ეტაპზე ამოქმედა სპეციალური კითხვარი - რისკის ჯგუფის ქვეყნებიდან შემოსული პირებთან კონტაქტის დასადგენად - დაწესებულეის თანამშრომლებისათვის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dirty="0" smtClean="0"/>
              <a:t>ეტაპობრივად შეიზღუდა დაწესებულებაში პირთა შესვლა-გასვლა;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dirty="0" smtClean="0"/>
              <a:t>სააგენტოს მიერ რეგულარულად ტარდებოდა სადეზინფექციო </a:t>
            </a:r>
            <a:r>
              <a:rPr lang="ka-GE" dirty="0"/>
              <a:t>სამუშაოები, როგორც შიდა, ასევე გარე პერიმეტრზე; </a:t>
            </a:r>
            <a:endParaRPr lang="ka-GE" dirty="0" smtClean="0"/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dirty="0" smtClean="0"/>
              <a:t>მოხდა ყველა დაწესებულების დამცავი საშუალებებით აღჭურვა; </a:t>
            </a:r>
            <a:endParaRPr lang="ka-GE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dirty="0" smtClean="0"/>
              <a:t>ინფექციის შიდა გავრცელების ეტაპზე ფილიალებს დაევალათ საგანგებო მდგომარეობის მოქმედების პერიოდში არადისტანციურად მომუშავე თანამშრომლების გრაფიკის შემუშავება  (მინიმუმ 7- მაქსიმუმ 14 დღე);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dirty="0" smtClean="0"/>
              <a:t>NCDC-</a:t>
            </a:r>
            <a:r>
              <a:rPr lang="ka-GE" dirty="0" smtClean="0"/>
              <a:t>ს ეპიდემიოლოგის მიერ მოხდა ყველა დაწესებულებიდან პასუხისმგებელი თანამშრომლების გადამზადება ინფექციის შესახებ;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dirty="0" smtClean="0"/>
              <a:t> მომზადდა რეკომენდაციები 24 საათიანი ზრუნვის დაწესებულებებში ახალი კორონა ვირუსის გავრცელების პრევენციისა და რეაგირების შესახებ;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dirty="0" smtClean="0"/>
              <a:t>ბენეფიციარებს მიეწოდათ დეტალური ინფორმაცია ინფექციისა და მისი გავრცელების პრევენციის შესახებ;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dirty="0" smtClean="0"/>
              <a:t>ხორციალდება მუდმივი მონიტორინგი არსებული მითითებებისა და რეკომენდაციების შესრულებაზე;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dirty="0" smtClean="0"/>
              <a:t>ყველა დაწესებულებაში ჩატარდა ბენეფიციართა და თანამშრომელთა ტესტირება კოვიდ ინფექციაზე. 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ka-GE" dirty="0" smtClean="0"/>
          </a:p>
          <a:p>
            <a:pPr algn="just">
              <a:buFont typeface="Wingdings" panose="05000000000000000000" pitchFamily="2" charset="2"/>
              <a:buChar char="ü"/>
            </a:pPr>
            <a:endParaRPr lang="ka-GE" dirty="0" smtClean="0"/>
          </a:p>
          <a:p>
            <a:pPr algn="just"/>
            <a:endParaRPr lang="ka-GE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 descr="cid:WC20200422110531.63A7B1@moh.gov.ge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03023" y="685801"/>
            <a:ext cx="577285" cy="71627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609113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762000"/>
          </a:xfrm>
        </p:spPr>
        <p:txBody>
          <a:bodyPr>
            <a:noAutofit/>
          </a:bodyPr>
          <a:lstStyle/>
          <a:p>
            <a:r>
              <a:rPr lang="ka-GE" sz="2000" b="1" dirty="0" smtClean="0"/>
              <a:t>სააგენტოს თავშესაფრებსა და კრიზისულ ცენტრებში განხორციელებული ღონისძიოებები</a:t>
            </a:r>
            <a:endParaRPr lang="en-US" sz="2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2042160"/>
            <a:ext cx="10018713" cy="4815840"/>
          </a:xfrm>
        </p:spPr>
        <p:txBody>
          <a:bodyPr>
            <a:normAutofit lnSpcReduction="10000"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ka-GE" sz="1900" dirty="0"/>
              <a:t>კოვიდ ინფექციის გავრცელების პირველ ეტაპზე ამოქმედა სპეციალური კითხვარი - რისკის ჯგუფის ქვეყნებიდან შემოსული პირების </a:t>
            </a:r>
            <a:r>
              <a:rPr lang="ka-GE" sz="1900" dirty="0" smtClean="0"/>
              <a:t>დასაიდენტიფიცირებლად, თანამშრომლებისა და ახლად მიღებული ბენებიციარებისათვის;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sz="1900" dirty="0" smtClean="0"/>
              <a:t>ეტაპობრივად </a:t>
            </a:r>
            <a:r>
              <a:rPr lang="ka-GE" sz="1900" dirty="0"/>
              <a:t>შეიზღუდა დაწესებულებაში პირთა შესვლა-გასვლა;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sz="1900" dirty="0"/>
              <a:t>სააგენტოს მიერ ჩატარებულ იქნა სადეზინფექციო სამუშაოები, როგორც შიდა, ასევე გარე პერიმეტრზე;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sz="1900" dirty="0"/>
              <a:t>მოხდა ყველა დაწესებულების დამცავი საშუალებებით აღჭურვა;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sz="1900" dirty="0" smtClean="0"/>
              <a:t>NCDC-</a:t>
            </a:r>
            <a:r>
              <a:rPr lang="ka-GE" sz="1900" dirty="0"/>
              <a:t>ს ეპიდემიოლოგის მიერ მოხდა ყველა დაწესებულებიდან პასუხისმგებელი თანამშრომლების გადამზადება ინფექციის შესახებ</a:t>
            </a:r>
            <a:r>
              <a:rPr lang="ka-GE" sz="1900" dirty="0" smtClean="0"/>
              <a:t>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sz="1900" dirty="0" smtClean="0"/>
              <a:t>თბილისის თავშესაფარში მოეწყო საიზოლაციო სივრცე სადაც ბენეფიციარები 14 დღით თავსდებიან და ამის შემდეგ ხდება მათი სხვა დაწესებულებებში გადაყვანა;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sz="1900" dirty="0" smtClean="0"/>
              <a:t>მომზადდა საკარანტინე სივრცე, დამატებითი ბენეფიციარების განსათავსებლად; </a:t>
            </a:r>
            <a:endParaRPr lang="ka-GE" sz="1900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sz="1900" dirty="0" smtClean="0"/>
              <a:t>ხორციალდება </a:t>
            </a:r>
            <a:r>
              <a:rPr lang="ka-GE" sz="1900" dirty="0"/>
              <a:t>მუდმივი მონიტორინგი არსებული მითითებებისა და რეკომენდაციების შესრულებაზე;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ka-GE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90453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8424" y="1"/>
            <a:ext cx="10126189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ka-GE" b="1" dirty="0" smtClean="0"/>
              <a:t>სააგენტომ ჩაატარა კვლევა მის პროგრამებში </a:t>
            </a:r>
            <a:r>
              <a:rPr lang="ka-GE" b="1" dirty="0"/>
              <a:t>მონაწილე არასახელწიფო ზრუნვაში </a:t>
            </a:r>
            <a:r>
              <a:rPr lang="ka-GE" b="1" dirty="0" smtClean="0"/>
              <a:t>მყოფი პირების შესახებ:</a:t>
            </a:r>
            <a:endParaRPr lang="ka-GE" dirty="0"/>
          </a:p>
          <a:p>
            <a:pPr marL="0" indent="0" algn="just">
              <a:buNone/>
            </a:pPr>
            <a:r>
              <a:rPr lang="ka-GE" dirty="0"/>
              <a:t>1.ბავშვიანი ოჯახები;</a:t>
            </a:r>
          </a:p>
          <a:p>
            <a:pPr marL="0" indent="0" algn="just">
              <a:buNone/>
            </a:pPr>
            <a:r>
              <a:rPr lang="ka-GE" dirty="0"/>
              <a:t>2.ხანდაზმულები;</a:t>
            </a:r>
          </a:p>
          <a:p>
            <a:pPr marL="0" indent="0" algn="just">
              <a:buNone/>
            </a:pPr>
            <a:r>
              <a:rPr lang="ka-GE" dirty="0"/>
              <a:t>3. შშმ პირები</a:t>
            </a:r>
            <a:r>
              <a:rPr lang="ka-GE" dirty="0" smtClean="0"/>
              <a:t>;</a:t>
            </a:r>
          </a:p>
          <a:p>
            <a:pPr marL="0" indent="0" algn="just">
              <a:buNone/>
            </a:pPr>
            <a:r>
              <a:rPr lang="ka-GE" b="1" dirty="0" smtClean="0"/>
              <a:t>შედეგად: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b="1" i="1" dirty="0" smtClean="0">
                <a:solidFill>
                  <a:schemeClr val="accent4">
                    <a:lumMod val="75000"/>
                  </a:schemeClr>
                </a:solidFill>
              </a:rPr>
              <a:t>200 ოჯახი </a:t>
            </a:r>
            <a:r>
              <a:rPr lang="ka-GE" dirty="0"/>
              <a:t>ჩაერთო „კრიზისულ მდგომარეობაში მყოფი ბავშვიანი ოჯახების  გადაუდებელი დახმარების ქვეპროგრამაში“ და მიიღო პირველადი საჭიროება საკვების სახით;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b="1" i="1" dirty="0">
                <a:solidFill>
                  <a:schemeClr val="accent4">
                    <a:lumMod val="75000"/>
                  </a:schemeClr>
                </a:solidFill>
              </a:rPr>
              <a:t>403 ბენეფიციარის </a:t>
            </a:r>
            <a:r>
              <a:rPr lang="ka-GE" dirty="0"/>
              <a:t>შესახებ ინფორმაცია გაიგზავნა </a:t>
            </a:r>
            <a:r>
              <a:rPr lang="ka-GE" dirty="0" smtClean="0"/>
              <a:t>სხვადასხვა უწყებებში </a:t>
            </a:r>
            <a:r>
              <a:rPr lang="ka-GE" dirty="0"/>
              <a:t>შემდგომი </a:t>
            </a:r>
            <a:r>
              <a:rPr lang="ka-GE" dirty="0" smtClean="0"/>
              <a:t>რეაგირების </a:t>
            </a:r>
            <a:r>
              <a:rPr lang="ka-GE" dirty="0"/>
              <a:t>მიზნით</a:t>
            </a:r>
            <a:r>
              <a:rPr lang="ka-GE" dirty="0" smtClean="0"/>
              <a:t>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dirty="0" smtClean="0"/>
              <a:t> </a:t>
            </a:r>
            <a:r>
              <a:rPr lang="ka-GE" dirty="0"/>
              <a:t>კვლევაში მონაწილეობა მიიღო </a:t>
            </a:r>
            <a:r>
              <a:rPr lang="ka-GE" b="1" i="1" dirty="0">
                <a:solidFill>
                  <a:schemeClr val="accent4"/>
                </a:solidFill>
              </a:rPr>
              <a:t>650-მა ოჯახმა</a:t>
            </a:r>
            <a:r>
              <a:rPr lang="ka-GE" b="1" i="1" dirty="0" smtClean="0">
                <a:solidFill>
                  <a:schemeClr val="accent4"/>
                </a:solidFill>
              </a:rPr>
              <a:t>;</a:t>
            </a:r>
            <a:endParaRPr lang="ka-GE" b="1" dirty="0" smtClean="0"/>
          </a:p>
        </p:txBody>
      </p:sp>
      <p:pic>
        <p:nvPicPr>
          <p:cNvPr id="5" name="Picture 4" descr="cid:WC20200422110531.63A7B1@moh.gov.ge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01889" y="304136"/>
            <a:ext cx="639688" cy="67122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455102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781460"/>
          </a:xfrm>
        </p:spPr>
        <p:txBody>
          <a:bodyPr>
            <a:normAutofit fontScale="90000"/>
          </a:bodyPr>
          <a:lstStyle/>
          <a:p>
            <a:pPr algn="ctr"/>
            <a:r>
              <a:rPr lang="ka-GE" sz="3200" b="1" dirty="0" smtClean="0"/>
              <a:t>სააგენტო გაეროს მოსახლეობის ფონდის მხადაჭერით უზრუნველყოფს: 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71625" y="1390943"/>
            <a:ext cx="9783312" cy="593790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ka-GE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ka-GE" sz="2000" dirty="0" smtClean="0"/>
              <a:t>დუშეთის</a:t>
            </a:r>
            <a:r>
              <a:rPr lang="ka-GE" sz="2000" dirty="0"/>
              <a:t>, მარტყოფის და ძევრის პანსიონატებში თანამშრომლების </a:t>
            </a:r>
            <a:r>
              <a:rPr lang="ka-GE" sz="2000" dirty="0" smtClean="0"/>
              <a:t>ფსიქო-ემოციონალურ სუპერვიზიას და მხარდაჭერას</a:t>
            </a:r>
            <a:endParaRPr lang="ka-GE" sz="2000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sz="2000" dirty="0" smtClean="0"/>
              <a:t>დუშეთის</a:t>
            </a:r>
            <a:r>
              <a:rPr lang="ka-GE" sz="2000" dirty="0"/>
              <a:t>, </a:t>
            </a:r>
            <a:r>
              <a:rPr lang="ka-GE" sz="2000" dirty="0" smtClean="0"/>
              <a:t>მარტყოფის და ძევრის </a:t>
            </a:r>
            <a:r>
              <a:rPr lang="ka-GE" sz="2000" dirty="0"/>
              <a:t>შშმპ, თბილისის და ქუთაისის </a:t>
            </a:r>
            <a:r>
              <a:rPr lang="ka-GE" sz="2000" dirty="0" smtClean="0"/>
              <a:t>ხანდაზმულთა</a:t>
            </a:r>
            <a:r>
              <a:rPr lang="ka-GE" sz="2000" dirty="0"/>
              <a:t> პანსიონატების ფსიქოლოგებს და სოციალურ </a:t>
            </a:r>
            <a:r>
              <a:rPr lang="ka-GE" sz="2000" dirty="0" smtClean="0"/>
              <a:t>მუშაკების გადამზადებას სტრესთან გამკლავების პრინციპების შესახებ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sz="2000" dirty="0" smtClean="0"/>
              <a:t>მარტყოფის </a:t>
            </a:r>
            <a:r>
              <a:rPr lang="ka-GE" sz="2000" dirty="0"/>
              <a:t>და დუშეთის </a:t>
            </a:r>
            <a:r>
              <a:rPr lang="ka-GE" sz="2000" dirty="0" smtClean="0"/>
              <a:t>პანსიონატების </a:t>
            </a:r>
            <a:r>
              <a:rPr lang="ka-GE" sz="2000" dirty="0"/>
              <a:t>ბენეფიციარებისთვის </a:t>
            </a:r>
            <a:r>
              <a:rPr lang="ka-GE" sz="2000" dirty="0" smtClean="0"/>
              <a:t>ფსიქიკური ჯანმრთელობის დისტანციური მართვას და ხელშეწყობას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sz="2000" dirty="0" smtClean="0"/>
              <a:t>ორგანიზაციამ </a:t>
            </a:r>
            <a:r>
              <a:rPr lang="en-US" sz="2000" b="1" dirty="0" smtClean="0"/>
              <a:t>“PIN” </a:t>
            </a:r>
            <a:r>
              <a:rPr lang="ka-GE" sz="2000" dirty="0" smtClean="0"/>
              <a:t>სააგენტოს სტრუქურულ ერთეულებსა და ფილიალებს გადასცა ინფექციისგან დაცვის საშუალებები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ka-GE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 descr="cid:WC20200422110531.63A7B1@moh.gov.ge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1590" y="800187"/>
            <a:ext cx="792088" cy="59075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952337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767</TotalTime>
  <Words>1462</Words>
  <Application>Microsoft Office PowerPoint</Application>
  <PresentationFormat>Widescreen</PresentationFormat>
  <Paragraphs>173</Paragraphs>
  <Slides>14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Corbel</vt:lpstr>
      <vt:lpstr>Sylfaen</vt:lpstr>
      <vt:lpstr>Wingdings</vt:lpstr>
      <vt:lpstr>Parallax</vt:lpstr>
      <vt:lpstr>კორონავირუსით  (SARS-COV-2) გამოწვეული ინფექციის  (COVID-19) გავრცელების პირობებში განხორციელებული საქმიანობა და გამოწვევები</vt:lpstr>
      <vt:lpstr>ადამიანით ვაჭრობის (ტრეფიკინგის) მსხვერპლთა, დაზარალებულთა დაცვისა და დახმარების სახელმწიფო ფონდი გარდაიქმნა სახელმწიფო ზრუნვისა და ტრეფიკინგის მსხვერპლთა, დაზარალებულთა დახმარების სააგენტოდ   </vt:lpstr>
      <vt:lpstr>სააგენტო 13 მარტს მუშაობის ნახევრად დისტანციურ რეჟიმზე გადავიდა</vt:lpstr>
      <vt:lpstr>სააგენტოს მიერ გატარებული ღონისძიებები ქუჩაში მცხოვრები და მომუშავე ბავშვების დაცვის მიმართულებით </vt:lpstr>
      <vt:lpstr>PowerPoint Presentation</vt:lpstr>
      <vt:lpstr>სააგენტოს ფილიალების (ხანდაზმულთა პანსიონატები, შშმ პირთა პანსიონატები და ბავშვთა სახლები) განხორციელდა შემდეგი:</vt:lpstr>
      <vt:lpstr>სააგენტოს თავშესაფრებსა და კრიზისულ ცენტრებში განხორციელებული ღონისძიოებები</vt:lpstr>
      <vt:lpstr>PowerPoint Presentation</vt:lpstr>
      <vt:lpstr>სააგენტო გაეროს მოსახლეობის ფონდის მხადაჭერით უზრუნველყოფს: </vt:lpstr>
      <vt:lpstr>სააგენტო ადმინისტრირებას უწევს ბავშვთა დახმარების ცხელი ხაზის --111- ფუნქციონირებას:</vt:lpstr>
      <vt:lpstr>სააგენტოსა და დონორი ორგანიზაციების პარტნიორობით განხორციელებული პროექტები </vt:lpstr>
      <vt:lpstr>სააგენტოს კოვიდ ინფექციის პერიოდში დახმარება გაუწია შემდეგმა იურიდიულმა და ფიზიკურმა პირებმა: </vt:lpstr>
      <vt:lpstr>სააგენტოს კოვიდ ინფექციის პერიოდში დახმარება გაუწია შემდეგმა იურიდიულმა და ფიზიკურმა პირებმა: </vt:lpstr>
      <vt:lpstr>სააგენტოს წინაშე მდგარი გამოწვევები (COVID-19) პირობებში: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სამუშაო ადგილებზე ახალი კორონავირუსით (SARS-CoV-2) გამოწვეული ინფექციის (COVID-19) გავრცელების პრევენციული ღონისძიებები</dc:title>
  <dc:creator>Shorena Kubaneishvili</dc:creator>
  <cp:lastModifiedBy>RePack by Diakov</cp:lastModifiedBy>
  <cp:revision>70</cp:revision>
  <dcterms:created xsi:type="dcterms:W3CDTF">2020-05-09T09:08:29Z</dcterms:created>
  <dcterms:modified xsi:type="dcterms:W3CDTF">2020-05-12T16:53:16Z</dcterms:modified>
</cp:coreProperties>
</file>